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4" r:id="rId22"/>
    <p:sldId id="275" r:id="rId23"/>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86"/>
    <p:restoredTop sz="94694"/>
  </p:normalViewPr>
  <p:slideViewPr>
    <p:cSldViewPr snapToGrid="0" snapToObjects="1">
      <p:cViewPr varScale="1">
        <p:scale>
          <a:sx n="121" d="100"/>
          <a:sy n="121" d="100"/>
        </p:scale>
        <p:origin x="9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8/28/21</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97542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8/28/21</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8739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8/28/21</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29869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8/28/21</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5419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8/28/21</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81102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8/28/21</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8933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8/28/21</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6999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8/28/21</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6418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8/28/21</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2962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8/28/21</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99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8/28/21</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28100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8/28/21</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72462544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ADDD245C-BE85-4C09-88E9-8E5F1E382AF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0" y="310150"/>
            <a:ext cx="12191980" cy="6857990"/>
          </a:xfrm>
          <a:prstGeom prst="rect">
            <a:avLst/>
          </a:prstGeom>
          <a:ln w="28575">
            <a:noFill/>
          </a:ln>
        </p:spPr>
      </p:pic>
      <p:grpSp>
        <p:nvGrpSpPr>
          <p:cNvPr id="11" name="Group 10">
            <a:extLst>
              <a:ext uri="{FF2B5EF4-FFF2-40B4-BE49-F238E27FC236}">
                <a16:creationId xmlns:a16="http://schemas.microsoft.com/office/drawing/2014/main" id="{33F35CE5-6CA7-4309-88BC-D7436FD3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682" y="503112"/>
            <a:ext cx="4860256" cy="4589316"/>
            <a:chOff x="1481312" y="743744"/>
            <a:chExt cx="4860256" cy="4589316"/>
          </a:xfrm>
        </p:grpSpPr>
        <p:sp>
          <p:nvSpPr>
            <p:cNvPr id="12" name="Rectangle 1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Rectangle 12">
              <a:extLst>
                <a:ext uri="{FF2B5EF4-FFF2-40B4-BE49-F238E27FC236}">
                  <a16:creationId xmlns:a16="http://schemas.microsoft.com/office/drawing/2014/main" id="{190317A6-3E5E-46BE-88E4-8BA01446A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5" name="Rectangle 1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099" y="407733"/>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92F05-0F6C-C946-AD20-9B75BD804FD6}"/>
              </a:ext>
            </a:extLst>
          </p:cNvPr>
          <p:cNvSpPr>
            <a:spLocks noGrp="1"/>
          </p:cNvSpPr>
          <p:nvPr>
            <p:ph type="ctrTitle"/>
          </p:nvPr>
        </p:nvSpPr>
        <p:spPr>
          <a:xfrm>
            <a:off x="345099" y="310150"/>
            <a:ext cx="4961839" cy="3058510"/>
          </a:xfrm>
        </p:spPr>
        <p:txBody>
          <a:bodyPr>
            <a:noAutofit/>
          </a:bodyPr>
          <a:lstStyle/>
          <a:p>
            <a:pPr algn="l"/>
            <a:r>
              <a:rPr lang="en-VN" sz="4400" spc="0" dirty="0"/>
              <a:t>Báo cáo đồ án MônPhát triển ứng dụng di động</a:t>
            </a:r>
          </a:p>
        </p:txBody>
      </p:sp>
      <p:sp>
        <p:nvSpPr>
          <p:cNvPr id="3" name="Subtitle 2">
            <a:extLst>
              <a:ext uri="{FF2B5EF4-FFF2-40B4-BE49-F238E27FC236}">
                <a16:creationId xmlns:a16="http://schemas.microsoft.com/office/drawing/2014/main" id="{55672512-0BD3-034B-A6F8-9823D1DE7513}"/>
              </a:ext>
            </a:extLst>
          </p:cNvPr>
          <p:cNvSpPr>
            <a:spLocks noGrp="1"/>
          </p:cNvSpPr>
          <p:nvPr>
            <p:ph type="subTitle" idx="1"/>
          </p:nvPr>
        </p:nvSpPr>
        <p:spPr>
          <a:xfrm>
            <a:off x="486639" y="3678790"/>
            <a:ext cx="4579668" cy="1166797"/>
          </a:xfrm>
        </p:spPr>
        <p:txBody>
          <a:bodyPr>
            <a:normAutofit lnSpcReduction="10000"/>
          </a:bodyPr>
          <a:lstStyle/>
          <a:p>
            <a:r>
              <a:rPr lang="en-VN" dirty="0"/>
              <a:t>Tên ĐỒ án: Ứng dụng bán hàng </a:t>
            </a:r>
          </a:p>
          <a:p>
            <a:r>
              <a:rPr lang="en-VN" dirty="0"/>
              <a:t>Nhóm: Mobile 2021</a:t>
            </a:r>
          </a:p>
        </p:txBody>
      </p:sp>
    </p:spTree>
    <p:extLst>
      <p:ext uri="{BB962C8B-B14F-4D97-AF65-F5344CB8AC3E}">
        <p14:creationId xmlns:p14="http://schemas.microsoft.com/office/powerpoint/2010/main" val="133302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31818">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5DB4-FD88-7744-A85A-2B1D6204ABED}"/>
              </a:ext>
            </a:extLst>
          </p:cNvPr>
          <p:cNvSpPr>
            <a:spLocks noGrp="1"/>
          </p:cNvSpPr>
          <p:nvPr>
            <p:ph idx="1"/>
          </p:nvPr>
        </p:nvSpPr>
        <p:spPr>
          <a:xfrm>
            <a:off x="838199" y="254698"/>
            <a:ext cx="10515600" cy="754295"/>
          </a:xfrm>
        </p:spPr>
        <p:txBody>
          <a:bodyPr>
            <a:normAutofit fontScale="92500" lnSpcReduction="10000"/>
          </a:bodyPr>
          <a:lstStyle/>
          <a:p>
            <a:r>
              <a:rPr lang="vi-VN" dirty="0"/>
              <a:t>Màn hình “</a:t>
            </a:r>
            <a:r>
              <a:rPr lang="vi-VN" b="1" dirty="0"/>
              <a:t>Thông Tin Ứng Dụng</a:t>
            </a:r>
            <a:r>
              <a:rPr lang="vi-VN" dirty="0"/>
              <a:t>” hiển thị các thông tin của nhà phát triển như hình bên dưới</a:t>
            </a:r>
            <a:endParaRPr lang="en-VN" dirty="0"/>
          </a:p>
        </p:txBody>
      </p:sp>
      <p:pic>
        <p:nvPicPr>
          <p:cNvPr id="8194" name="Picture 2" descr="Text&#10;&#10;Description automatically generated">
            <a:extLst>
              <a:ext uri="{FF2B5EF4-FFF2-40B4-BE49-F238E27FC236}">
                <a16:creationId xmlns:a16="http://schemas.microsoft.com/office/drawing/2014/main" id="{BF74EA22-66EC-2C4D-8D70-52E102D98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606" y="926121"/>
            <a:ext cx="2756736" cy="582636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32E619D-C19E-744A-85D0-41502D8C9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767" y="926120"/>
            <a:ext cx="2762131" cy="582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81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B561B3-AFC5-CB42-960C-6E5EB3B9B4C4}"/>
              </a:ext>
            </a:extLst>
          </p:cNvPr>
          <p:cNvSpPr>
            <a:spLocks noGrp="1"/>
          </p:cNvSpPr>
          <p:nvPr>
            <p:ph idx="1"/>
          </p:nvPr>
        </p:nvSpPr>
        <p:spPr>
          <a:xfrm>
            <a:off x="838200" y="263259"/>
            <a:ext cx="10515600" cy="440126"/>
          </a:xfrm>
        </p:spPr>
        <p:txBody>
          <a:bodyPr>
            <a:normAutofit fontScale="92500" lnSpcReduction="10000"/>
          </a:bodyPr>
          <a:lstStyle/>
          <a:p>
            <a:r>
              <a:rPr lang="en-US" dirty="0" err="1"/>
              <a:t>Màn</a:t>
            </a:r>
            <a:r>
              <a:rPr lang="en-US" dirty="0"/>
              <a:t> </a:t>
            </a:r>
            <a:r>
              <a:rPr lang="en-US" dirty="0" err="1"/>
              <a:t>hình</a:t>
            </a:r>
            <a:r>
              <a:rPr lang="en-US" dirty="0"/>
              <a:t> “</a:t>
            </a:r>
            <a:r>
              <a:rPr lang="en-US" b="1" dirty="0"/>
              <a:t>Tin </a:t>
            </a:r>
            <a:r>
              <a:rPr lang="en-US" b="1" dirty="0" err="1"/>
              <a:t>Tức</a:t>
            </a:r>
            <a:r>
              <a:rPr lang="en-US" b="1" dirty="0"/>
              <a:t> </a:t>
            </a:r>
            <a:r>
              <a:rPr lang="en-US" b="1" dirty="0" err="1"/>
              <a:t>Công</a:t>
            </a:r>
            <a:r>
              <a:rPr lang="en-US" b="1" dirty="0"/>
              <a:t> </a:t>
            </a:r>
            <a:r>
              <a:rPr lang="en-US" b="1" dirty="0" err="1"/>
              <a:t>Nghệ</a:t>
            </a:r>
            <a:r>
              <a:rPr lang="en-US" b="1" dirty="0"/>
              <a:t>”</a:t>
            </a:r>
            <a:endParaRPr lang="en-VN" dirty="0"/>
          </a:p>
        </p:txBody>
      </p:sp>
      <p:pic>
        <p:nvPicPr>
          <p:cNvPr id="9218" name="Picture 2" descr="Graphical user interface, application, website&#10;&#10;Description automatically generated">
            <a:extLst>
              <a:ext uri="{FF2B5EF4-FFF2-40B4-BE49-F238E27FC236}">
                <a16:creationId xmlns:a16="http://schemas.microsoft.com/office/drawing/2014/main" id="{3DBD8750-0D03-4744-8E2E-E6AEA2965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080" y="661844"/>
            <a:ext cx="2769183" cy="58498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able&#10;&#10;Description automatically generated">
            <a:extLst>
              <a:ext uri="{FF2B5EF4-FFF2-40B4-BE49-F238E27FC236}">
                <a16:creationId xmlns:a16="http://schemas.microsoft.com/office/drawing/2014/main" id="{C047736A-F9C9-E044-B439-AE8693DA9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261" y="661844"/>
            <a:ext cx="2792371" cy="58913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1173AA2-AFC1-7245-A9FF-88D2EBE59FA2}"/>
              </a:ext>
            </a:extLst>
          </p:cNvPr>
          <p:cNvCxnSpPr>
            <a:cxnSpLocks/>
          </p:cNvCxnSpPr>
          <p:nvPr/>
        </p:nvCxnSpPr>
        <p:spPr>
          <a:xfrm flipH="1">
            <a:off x="6711913" y="1990510"/>
            <a:ext cx="1156348" cy="79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12D8DE3-8FB7-124C-9582-80B90919DADF}"/>
              </a:ext>
            </a:extLst>
          </p:cNvPr>
          <p:cNvCxnSpPr>
            <a:cxnSpLocks/>
          </p:cNvCxnSpPr>
          <p:nvPr/>
        </p:nvCxnSpPr>
        <p:spPr>
          <a:xfrm>
            <a:off x="4601643" y="1990510"/>
            <a:ext cx="1145163" cy="79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936A8B0-E73F-6F4B-BDE3-6DA924841FC1}"/>
              </a:ext>
            </a:extLst>
          </p:cNvPr>
          <p:cNvSpPr/>
          <p:nvPr/>
        </p:nvSpPr>
        <p:spPr>
          <a:xfrm>
            <a:off x="4846049" y="3005828"/>
            <a:ext cx="3022212" cy="2585323"/>
          </a:xfrm>
          <a:prstGeom prst="rect">
            <a:avLst/>
          </a:prstGeom>
        </p:spPr>
        <p:txBody>
          <a:bodyPr wrap="square">
            <a:spAutoFit/>
          </a:bodyPr>
          <a:lstStyle/>
          <a:p>
            <a:r>
              <a:rPr lang="vi-VN" dirty="0"/>
              <a:t> + Dữ liệu được đọc từ file RSS của các trang web tin tức nổi tiếng</a:t>
            </a:r>
          </a:p>
          <a:p>
            <a:endParaRPr lang="vi-VN" dirty="0"/>
          </a:p>
          <a:p>
            <a:r>
              <a:rPr lang="vi-VN" dirty="0"/>
              <a:t>+ Tại đây người dùng có thể xem đầy đủ các tin tức liên quan đến lĩnh vực công nghệ như 1 trình duyệt đọc báo bình thường</a:t>
            </a:r>
            <a:endParaRPr lang="en-VN" dirty="0"/>
          </a:p>
        </p:txBody>
      </p:sp>
    </p:spTree>
    <p:extLst>
      <p:ext uri="{BB962C8B-B14F-4D97-AF65-F5344CB8AC3E}">
        <p14:creationId xmlns:p14="http://schemas.microsoft.com/office/powerpoint/2010/main" val="23439783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4F9BE-1647-D944-944C-0444C4F35415}"/>
              </a:ext>
            </a:extLst>
          </p:cNvPr>
          <p:cNvSpPr>
            <a:spLocks noGrp="1"/>
          </p:cNvSpPr>
          <p:nvPr>
            <p:ph idx="1"/>
          </p:nvPr>
        </p:nvSpPr>
        <p:spPr>
          <a:xfrm>
            <a:off x="838200" y="355267"/>
            <a:ext cx="10515600" cy="606025"/>
          </a:xfrm>
        </p:spPr>
        <p:txBody>
          <a:bodyPr>
            <a:normAutofit/>
          </a:bodyPr>
          <a:lstStyle/>
          <a:p>
            <a:r>
              <a:rPr lang="en-US" b="1" dirty="0"/>
              <a:t>CÁC TÍNH NĂNG CHÍNH CỦA ỨNG DỤNG</a:t>
            </a:r>
          </a:p>
          <a:p>
            <a:endParaRPr lang="en-VN" dirty="0"/>
          </a:p>
        </p:txBody>
      </p:sp>
      <p:sp>
        <p:nvSpPr>
          <p:cNvPr id="2" name="Rectangle 1">
            <a:extLst>
              <a:ext uri="{FF2B5EF4-FFF2-40B4-BE49-F238E27FC236}">
                <a16:creationId xmlns:a16="http://schemas.microsoft.com/office/drawing/2014/main" id="{49F36350-95B8-684B-BFBC-7A81454354F7}"/>
              </a:ext>
            </a:extLst>
          </p:cNvPr>
          <p:cNvSpPr/>
          <p:nvPr/>
        </p:nvSpPr>
        <p:spPr>
          <a:xfrm>
            <a:off x="1241343" y="961292"/>
            <a:ext cx="3544560" cy="369332"/>
          </a:xfrm>
          <a:prstGeom prst="rect">
            <a:avLst/>
          </a:prstGeom>
        </p:spPr>
        <p:txBody>
          <a:bodyPr wrap="none">
            <a:spAutoFit/>
          </a:bodyPr>
          <a:lstStyle/>
          <a:p>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Chức</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năng</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tìm</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kiếm</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sản</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phẩm</a:t>
            </a:r>
            <a:r>
              <a:rPr lang="en-US" b="1" i="1" dirty="0">
                <a:solidFill>
                  <a:srgbClr val="000000"/>
                </a:solidFill>
                <a:latin typeface="Times New Roman" panose="02020603050405020304" pitchFamily="18" charset="0"/>
              </a:rPr>
              <a:t>”</a:t>
            </a:r>
            <a:endParaRPr lang="en-VN" dirty="0"/>
          </a:p>
        </p:txBody>
      </p:sp>
      <p:pic>
        <p:nvPicPr>
          <p:cNvPr id="10242" name="Picture 2" descr="Graphical user interface, text, application, chat or text message&#10;&#10;Description automatically generated">
            <a:extLst>
              <a:ext uri="{FF2B5EF4-FFF2-40B4-BE49-F238E27FC236}">
                <a16:creationId xmlns:a16="http://schemas.microsoft.com/office/drawing/2014/main" id="{D490843F-FD1C-6E41-A8D2-D522CFDF9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984" y="1414916"/>
            <a:ext cx="2509400" cy="52906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2F22AF3-004C-DB4F-8C22-568A758767E2}"/>
              </a:ext>
            </a:extLst>
          </p:cNvPr>
          <p:cNvCxnSpPr>
            <a:stCxn id="10242" idx="3"/>
          </p:cNvCxnSpPr>
          <p:nvPr/>
        </p:nvCxnSpPr>
        <p:spPr>
          <a:xfrm flipV="1">
            <a:off x="3965384" y="3024554"/>
            <a:ext cx="2669878" cy="103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58B3B1E-8B78-F04C-9EBA-5F8FE8B4088B}"/>
              </a:ext>
            </a:extLst>
          </p:cNvPr>
          <p:cNvSpPr/>
          <p:nvPr/>
        </p:nvSpPr>
        <p:spPr>
          <a:xfrm>
            <a:off x="6635262" y="2320361"/>
            <a:ext cx="5378062" cy="1408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i="1" dirty="0"/>
              <a:t>Tìm kiếm 1 chức năng đặc biệt, ứng dụng sẽ đưa ra kết quả ngay khi người dùng nhập từ bàn phím bằng việc sử dụng Filter tích hợp tính năng Realtime Database trên FIREBASE</a:t>
            </a:r>
            <a:endParaRPr lang="en-VN" dirty="0"/>
          </a:p>
        </p:txBody>
      </p:sp>
    </p:spTree>
    <p:extLst>
      <p:ext uri="{BB962C8B-B14F-4D97-AF65-F5344CB8AC3E}">
        <p14:creationId xmlns:p14="http://schemas.microsoft.com/office/powerpoint/2010/main" val="25171456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F145A-7DAA-F642-9B35-57868C707E3B}"/>
              </a:ext>
            </a:extLst>
          </p:cNvPr>
          <p:cNvSpPr>
            <a:spLocks noGrp="1"/>
          </p:cNvSpPr>
          <p:nvPr>
            <p:ph idx="1"/>
          </p:nvPr>
        </p:nvSpPr>
        <p:spPr>
          <a:xfrm>
            <a:off x="838200" y="310862"/>
            <a:ext cx="10281745" cy="635070"/>
          </a:xfrm>
        </p:spPr>
        <p:txBody>
          <a:bodyPr>
            <a:normAutofit fontScale="85000" lnSpcReduction="20000"/>
          </a:bodyPr>
          <a:lstStyle/>
          <a:p>
            <a:r>
              <a:rPr lang="vi-VN" dirty="0"/>
              <a:t>Các chức năng cơ bản như xem chi tiết sản phẩm, đặt hàng, thêm giỏ hàng, đánh giá sản phẩm và xử lý thanh toán đơn hàng</a:t>
            </a:r>
            <a:endParaRPr lang="en-VN" dirty="0"/>
          </a:p>
          <a:p>
            <a:endParaRPr lang="en-VN" dirty="0"/>
          </a:p>
          <a:p>
            <a:pPr marL="0" indent="0">
              <a:buNone/>
            </a:pPr>
            <a:endParaRPr lang="en-VN" dirty="0"/>
          </a:p>
        </p:txBody>
      </p:sp>
      <p:sp>
        <p:nvSpPr>
          <p:cNvPr id="7" name="Rectangle 6">
            <a:extLst>
              <a:ext uri="{FF2B5EF4-FFF2-40B4-BE49-F238E27FC236}">
                <a16:creationId xmlns:a16="http://schemas.microsoft.com/office/drawing/2014/main" id="{AE74CE53-553C-AD41-B0E4-90EBE22BE68C}"/>
              </a:ext>
            </a:extLst>
          </p:cNvPr>
          <p:cNvSpPr/>
          <p:nvPr/>
        </p:nvSpPr>
        <p:spPr>
          <a:xfrm>
            <a:off x="1241343" y="961292"/>
            <a:ext cx="3916457" cy="369332"/>
          </a:xfrm>
          <a:prstGeom prst="rect">
            <a:avLst/>
          </a:prstGeom>
        </p:spPr>
        <p:txBody>
          <a:bodyPr wrap="none">
            <a:spAutoFit/>
          </a:bodyPr>
          <a:lstStyle/>
          <a:p>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Chức</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năng</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Xem</a:t>
            </a:r>
            <a:r>
              <a:rPr lang="en-US" b="1" i="1" dirty="0">
                <a:solidFill>
                  <a:srgbClr val="000000"/>
                </a:solidFill>
                <a:latin typeface="Times New Roman" panose="02020603050405020304" pitchFamily="18" charset="0"/>
              </a:rPr>
              <a:t> chi </a:t>
            </a:r>
            <a:r>
              <a:rPr lang="en-US" b="1" i="1" dirty="0" err="1">
                <a:solidFill>
                  <a:srgbClr val="000000"/>
                </a:solidFill>
                <a:latin typeface="Times New Roman" panose="02020603050405020304" pitchFamily="18" charset="0"/>
              </a:rPr>
              <a:t>tiết</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sản</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phẩm</a:t>
            </a:r>
            <a:r>
              <a:rPr lang="en-US" b="1" i="1" dirty="0">
                <a:solidFill>
                  <a:srgbClr val="000000"/>
                </a:solidFill>
                <a:latin typeface="Times New Roman" panose="02020603050405020304" pitchFamily="18" charset="0"/>
              </a:rPr>
              <a:t>”</a:t>
            </a:r>
            <a:endParaRPr lang="en-VN" dirty="0"/>
          </a:p>
        </p:txBody>
      </p:sp>
      <p:pic>
        <p:nvPicPr>
          <p:cNvPr id="11266" name="Picture 2" descr="Graphical user interface, text&#10;&#10;Description automatically generated">
            <a:extLst>
              <a:ext uri="{FF2B5EF4-FFF2-40B4-BE49-F238E27FC236}">
                <a16:creationId xmlns:a16="http://schemas.microsoft.com/office/drawing/2014/main" id="{250FF5DD-97B5-9047-8B63-DD3047B63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696" y="1330624"/>
            <a:ext cx="2528711" cy="5334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Text&#10;&#10;Description automatically generated">
            <a:extLst>
              <a:ext uri="{FF2B5EF4-FFF2-40B4-BE49-F238E27FC236}">
                <a16:creationId xmlns:a16="http://schemas.microsoft.com/office/drawing/2014/main" id="{7EAA201C-C42F-C546-AD71-38D0F9D8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200" y="1256976"/>
            <a:ext cx="2613104" cy="551201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C9D8DA1-D080-5847-9850-CFF80982C9BF}"/>
              </a:ext>
            </a:extLst>
          </p:cNvPr>
          <p:cNvCxnSpPr>
            <a:cxnSpLocks/>
          </p:cNvCxnSpPr>
          <p:nvPr/>
        </p:nvCxnSpPr>
        <p:spPr>
          <a:xfrm>
            <a:off x="4284407" y="2803409"/>
            <a:ext cx="1219095" cy="676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6A1C91-54FE-874D-808C-E4FC34C4122E}"/>
              </a:ext>
            </a:extLst>
          </p:cNvPr>
          <p:cNvCxnSpPr>
            <a:cxnSpLocks/>
          </p:cNvCxnSpPr>
          <p:nvPr/>
        </p:nvCxnSpPr>
        <p:spPr>
          <a:xfrm flipH="1">
            <a:off x="6821213" y="2803409"/>
            <a:ext cx="1001987" cy="676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E323F5D-8078-7246-B71D-CE3CCD6BB324}"/>
              </a:ext>
            </a:extLst>
          </p:cNvPr>
          <p:cNvSpPr/>
          <p:nvPr/>
        </p:nvSpPr>
        <p:spPr>
          <a:xfrm>
            <a:off x="4715009" y="3563007"/>
            <a:ext cx="2915501" cy="22467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VN" dirty="0"/>
              <a:t>+ Người dùng có thể xem chi tiết của từng sản phẩm như: thông số kỹ thuật, hình ảnh, mẫu mã, giá tiền, hãng,….</a:t>
            </a:r>
          </a:p>
        </p:txBody>
      </p:sp>
    </p:spTree>
    <p:extLst>
      <p:ext uri="{BB962C8B-B14F-4D97-AF65-F5344CB8AC3E}">
        <p14:creationId xmlns:p14="http://schemas.microsoft.com/office/powerpoint/2010/main" val="33165072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D5FC6F-026D-BB4E-9F7D-25EC73FAFF5D}"/>
              </a:ext>
            </a:extLst>
          </p:cNvPr>
          <p:cNvSpPr/>
          <p:nvPr/>
        </p:nvSpPr>
        <p:spPr>
          <a:xfrm>
            <a:off x="1094197" y="338716"/>
            <a:ext cx="3772093" cy="369332"/>
          </a:xfrm>
          <a:prstGeom prst="rect">
            <a:avLst/>
          </a:prstGeom>
        </p:spPr>
        <p:txBody>
          <a:bodyPr wrap="square">
            <a:spAutoFit/>
          </a:bodyPr>
          <a:lstStyle/>
          <a:p>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Chức</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năng</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Thêm</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giỏ</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hàng</a:t>
            </a:r>
            <a:r>
              <a:rPr lang="en-US" b="1" i="1" dirty="0">
                <a:solidFill>
                  <a:srgbClr val="000000"/>
                </a:solidFill>
                <a:latin typeface="Times New Roman" panose="02020603050405020304" pitchFamily="18" charset="0"/>
              </a:rPr>
              <a:t>”</a:t>
            </a:r>
            <a:endParaRPr lang="en-VN" dirty="0"/>
          </a:p>
        </p:txBody>
      </p:sp>
      <p:pic>
        <p:nvPicPr>
          <p:cNvPr id="12290" name="Picture 2" descr="Text&#10;&#10;Description automatically generated">
            <a:extLst>
              <a:ext uri="{FF2B5EF4-FFF2-40B4-BE49-F238E27FC236}">
                <a16:creationId xmlns:a16="http://schemas.microsoft.com/office/drawing/2014/main" id="{45EA2556-5DC4-7C4E-B81B-5E6DBB0A2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621" y="901505"/>
            <a:ext cx="2755213" cy="58117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317B46F6-06AC-A04E-A405-2AB3F5C877BA}"/>
              </a:ext>
            </a:extLst>
          </p:cNvPr>
          <p:cNvCxnSpPr>
            <a:cxnSpLocks/>
          </p:cNvCxnSpPr>
          <p:nvPr/>
        </p:nvCxnSpPr>
        <p:spPr>
          <a:xfrm flipV="1">
            <a:off x="4403834" y="2869324"/>
            <a:ext cx="1870842" cy="559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205CD1E-6654-F240-A780-37804C40DB61}"/>
              </a:ext>
            </a:extLst>
          </p:cNvPr>
          <p:cNvSpPr/>
          <p:nvPr/>
        </p:nvSpPr>
        <p:spPr>
          <a:xfrm>
            <a:off x="6340858" y="2257299"/>
            <a:ext cx="5378062" cy="1408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i="1" dirty="0"/>
              <a:t>Sau </a:t>
            </a:r>
            <a:r>
              <a:rPr lang="en-US" i="1" dirty="0" err="1"/>
              <a:t>khi</a:t>
            </a:r>
            <a:r>
              <a:rPr lang="en-US" i="1" dirty="0"/>
              <a:t> click </a:t>
            </a:r>
            <a:r>
              <a:rPr lang="en-US" i="1" dirty="0" err="1"/>
              <a:t>vào</a:t>
            </a:r>
            <a:r>
              <a:rPr lang="en-US" i="1" dirty="0"/>
              <a:t> “</a:t>
            </a:r>
            <a:r>
              <a:rPr lang="en-US" b="1" i="1" dirty="0" err="1"/>
              <a:t>Thêm</a:t>
            </a:r>
            <a:r>
              <a:rPr lang="en-US" b="1" i="1" dirty="0"/>
              <a:t> </a:t>
            </a:r>
            <a:r>
              <a:rPr lang="en-US" b="1" i="1" dirty="0" err="1"/>
              <a:t>giỏ</a:t>
            </a:r>
            <a:r>
              <a:rPr lang="en-US" b="1" i="1" dirty="0"/>
              <a:t> </a:t>
            </a:r>
            <a:r>
              <a:rPr lang="en-US" b="1" i="1" dirty="0" err="1"/>
              <a:t>hàng</a:t>
            </a:r>
            <a:r>
              <a:rPr lang="en-US" b="1" i="1" dirty="0"/>
              <a:t>”</a:t>
            </a:r>
            <a:r>
              <a:rPr lang="en-US" i="1" dirty="0"/>
              <a:t>, </a:t>
            </a:r>
            <a:r>
              <a:rPr lang="en-US" i="1" dirty="0" err="1"/>
              <a:t>màn</a:t>
            </a:r>
            <a:r>
              <a:rPr lang="en-US" i="1" dirty="0"/>
              <a:t> </a:t>
            </a:r>
            <a:r>
              <a:rPr lang="en-US" i="1" dirty="0" err="1"/>
              <a:t>hình</a:t>
            </a:r>
            <a:r>
              <a:rPr lang="en-US" i="1" dirty="0"/>
              <a:t> </a:t>
            </a:r>
            <a:r>
              <a:rPr lang="en-US" i="1" dirty="0" err="1"/>
              <a:t>sẽ</a:t>
            </a:r>
            <a:r>
              <a:rPr lang="en-US" i="1" dirty="0"/>
              <a:t> </a:t>
            </a:r>
            <a:r>
              <a:rPr lang="en-US" i="1" dirty="0" err="1"/>
              <a:t>xuất</a:t>
            </a:r>
            <a:r>
              <a:rPr lang="en-US" i="1" dirty="0"/>
              <a:t> </a:t>
            </a:r>
            <a:r>
              <a:rPr lang="en-US" i="1" dirty="0" err="1"/>
              <a:t>hiện</a:t>
            </a:r>
            <a:r>
              <a:rPr lang="en-US" i="1" dirty="0"/>
              <a:t> </a:t>
            </a:r>
            <a:r>
              <a:rPr lang="en-US" i="1" dirty="0" err="1"/>
              <a:t>một</a:t>
            </a:r>
            <a:r>
              <a:rPr lang="en-US" i="1" dirty="0"/>
              <a:t> </a:t>
            </a:r>
            <a:r>
              <a:rPr lang="en-US" i="1" dirty="0" err="1"/>
              <a:t>BottomSheet</a:t>
            </a:r>
            <a:r>
              <a:rPr lang="en-US" i="1" dirty="0"/>
              <a:t> </a:t>
            </a:r>
            <a:r>
              <a:rPr lang="en-US" i="1" dirty="0" err="1"/>
              <a:t>hiển</a:t>
            </a:r>
            <a:r>
              <a:rPr lang="en-US" i="1" dirty="0"/>
              <a:t> </a:t>
            </a:r>
            <a:r>
              <a:rPr lang="en-US" i="1" dirty="0" err="1"/>
              <a:t>thị</a:t>
            </a:r>
            <a:r>
              <a:rPr lang="en-US" i="1" dirty="0"/>
              <a:t> </a:t>
            </a:r>
            <a:r>
              <a:rPr lang="en-US" i="1" dirty="0" err="1"/>
              <a:t>các</a:t>
            </a:r>
            <a:r>
              <a:rPr lang="en-US" i="1" dirty="0"/>
              <a:t> </a:t>
            </a:r>
            <a:r>
              <a:rPr lang="en-US" i="1" dirty="0" err="1"/>
              <a:t>thông</a:t>
            </a:r>
            <a:r>
              <a:rPr lang="en-US" i="1" dirty="0"/>
              <a:t> tin </a:t>
            </a:r>
            <a:r>
              <a:rPr lang="en-US" i="1" dirty="0" err="1"/>
              <a:t>của</a:t>
            </a:r>
            <a:r>
              <a:rPr lang="en-US" i="1" dirty="0"/>
              <a:t> </a:t>
            </a:r>
            <a:r>
              <a:rPr lang="en-US" i="1" dirty="0" err="1"/>
              <a:t>sản</a:t>
            </a:r>
            <a:r>
              <a:rPr lang="en-US" i="1" dirty="0"/>
              <a:t> </a:t>
            </a:r>
            <a:r>
              <a:rPr lang="en-US" i="1" dirty="0" err="1"/>
              <a:t>phẩm</a:t>
            </a:r>
            <a:r>
              <a:rPr lang="en-US" i="1" dirty="0"/>
              <a:t> </a:t>
            </a:r>
            <a:r>
              <a:rPr lang="en-US" i="1" dirty="0" err="1"/>
              <a:t>mà</a:t>
            </a:r>
            <a:r>
              <a:rPr lang="en-US" i="1" dirty="0"/>
              <a:t> </a:t>
            </a:r>
            <a:r>
              <a:rPr lang="en-US" i="1" dirty="0" err="1"/>
              <a:t>khách</a:t>
            </a:r>
            <a:r>
              <a:rPr lang="en-US" i="1" dirty="0"/>
              <a:t> </a:t>
            </a:r>
            <a:r>
              <a:rPr lang="en-US" i="1" dirty="0" err="1"/>
              <a:t>hàng</a:t>
            </a:r>
            <a:r>
              <a:rPr lang="en-US" i="1" dirty="0"/>
              <a:t> </a:t>
            </a:r>
            <a:r>
              <a:rPr lang="en-US" i="1" dirty="0" err="1"/>
              <a:t>vừa</a:t>
            </a:r>
            <a:r>
              <a:rPr lang="en-US" i="1" dirty="0"/>
              <a:t> </a:t>
            </a:r>
            <a:r>
              <a:rPr lang="en-US" i="1" dirty="0" err="1"/>
              <a:t>thêm</a:t>
            </a:r>
            <a:endParaRPr lang="en-VN" dirty="0"/>
          </a:p>
        </p:txBody>
      </p:sp>
    </p:spTree>
    <p:extLst>
      <p:ext uri="{BB962C8B-B14F-4D97-AF65-F5344CB8AC3E}">
        <p14:creationId xmlns:p14="http://schemas.microsoft.com/office/powerpoint/2010/main" val="27447870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A46EC6-948F-A44C-AFCB-81A7A1ECD5BA}"/>
              </a:ext>
            </a:extLst>
          </p:cNvPr>
          <p:cNvSpPr/>
          <p:nvPr/>
        </p:nvSpPr>
        <p:spPr>
          <a:xfrm>
            <a:off x="1115218" y="328206"/>
            <a:ext cx="3772093" cy="369332"/>
          </a:xfrm>
          <a:prstGeom prst="rect">
            <a:avLst/>
          </a:prstGeom>
        </p:spPr>
        <p:txBody>
          <a:bodyPr wrap="square">
            <a:spAutoFit/>
          </a:bodyPr>
          <a:lstStyle/>
          <a:p>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Chức</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năng</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Xem</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giỏ</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hàng</a:t>
            </a:r>
            <a:r>
              <a:rPr lang="en-US" b="1" i="1" dirty="0">
                <a:solidFill>
                  <a:srgbClr val="000000"/>
                </a:solidFill>
                <a:latin typeface="Times New Roman" panose="02020603050405020304" pitchFamily="18" charset="0"/>
              </a:rPr>
              <a:t>”</a:t>
            </a:r>
            <a:endParaRPr lang="en-VN" dirty="0"/>
          </a:p>
        </p:txBody>
      </p:sp>
      <p:pic>
        <p:nvPicPr>
          <p:cNvPr id="13314" name="Picture 2" descr="Graphical user interface, application&#10;&#10;Description automatically generated">
            <a:extLst>
              <a:ext uri="{FF2B5EF4-FFF2-40B4-BE49-F238E27FC236}">
                <a16:creationId xmlns:a16="http://schemas.microsoft.com/office/drawing/2014/main" id="{802A6500-021F-264F-913C-AA6D6BA9D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642" y="756745"/>
            <a:ext cx="2533693" cy="534450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Graphical user interface, text, application, chat or text message&#10;&#10;Description automatically generated">
            <a:extLst>
              <a:ext uri="{FF2B5EF4-FFF2-40B4-BE49-F238E27FC236}">
                <a16:creationId xmlns:a16="http://schemas.microsoft.com/office/drawing/2014/main" id="{A8AE91E0-99AE-C54B-B6FB-1AA014AAE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106" y="542556"/>
            <a:ext cx="2650600" cy="55883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B8B89BC-D17F-D741-A738-909C2340D043}"/>
              </a:ext>
            </a:extLst>
          </p:cNvPr>
          <p:cNvCxnSpPr>
            <a:cxnSpLocks/>
          </p:cNvCxnSpPr>
          <p:nvPr/>
        </p:nvCxnSpPr>
        <p:spPr>
          <a:xfrm>
            <a:off x="3329165" y="2422350"/>
            <a:ext cx="534646" cy="692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FD4036-7891-4546-8F46-CC8412AC662F}"/>
              </a:ext>
            </a:extLst>
          </p:cNvPr>
          <p:cNvCxnSpPr>
            <a:cxnSpLocks/>
          </p:cNvCxnSpPr>
          <p:nvPr/>
        </p:nvCxnSpPr>
        <p:spPr>
          <a:xfrm flipH="1">
            <a:off x="5224460" y="2422350"/>
            <a:ext cx="555024" cy="692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A9D1943-7285-0043-B954-6179707F4862}"/>
              </a:ext>
            </a:extLst>
          </p:cNvPr>
          <p:cNvSpPr/>
          <p:nvPr/>
        </p:nvSpPr>
        <p:spPr>
          <a:xfrm>
            <a:off x="3407542" y="3114760"/>
            <a:ext cx="2236514" cy="32006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VN" dirty="0"/>
              <a:t>+ </a:t>
            </a:r>
            <a:r>
              <a:rPr lang="vi-VN" i="1" dirty="0"/>
              <a:t>Tại đây người dùng có thể </a:t>
            </a:r>
            <a:r>
              <a:rPr lang="vi-VN" b="1" i="1" dirty="0"/>
              <a:t>tăng giảm </a:t>
            </a:r>
            <a:r>
              <a:rPr lang="vi-VN" i="1" dirty="0"/>
              <a:t>số lượng sản phẩm cần mua, bấm giữ vào dòng sản phẩm để thực hiện xóa sản phẩm khỏi giỏ hàng</a:t>
            </a:r>
          </a:p>
          <a:p>
            <a:endParaRPr lang="vi-VN" i="1" dirty="0"/>
          </a:p>
          <a:p>
            <a:r>
              <a:rPr lang="vi-VN" i="1" dirty="0"/>
              <a:t>+ </a:t>
            </a:r>
            <a:r>
              <a:rPr lang="vi-VN" b="1" i="1" dirty="0"/>
              <a:t>Giỏ hàng </a:t>
            </a:r>
            <a:r>
              <a:rPr lang="vi-VN" i="1" dirty="0"/>
              <a:t>sau khi xóa thì sẽ hiện thị như sau</a:t>
            </a:r>
          </a:p>
        </p:txBody>
      </p:sp>
      <p:pic>
        <p:nvPicPr>
          <p:cNvPr id="13322" name="Picture 10" descr="Icon&#10;&#10;Description automatically generated">
            <a:extLst>
              <a:ext uri="{FF2B5EF4-FFF2-40B4-BE49-F238E27FC236}">
                <a16:creationId xmlns:a16="http://schemas.microsoft.com/office/drawing/2014/main" id="{D4AAE7F7-6414-3149-A1B0-92F99CFD0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0083" y="510148"/>
            <a:ext cx="2650599" cy="559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305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6B8371-7572-E349-B8C1-9878C28C1F8B}"/>
              </a:ext>
            </a:extLst>
          </p:cNvPr>
          <p:cNvSpPr/>
          <p:nvPr/>
        </p:nvSpPr>
        <p:spPr>
          <a:xfrm>
            <a:off x="1115218" y="328206"/>
            <a:ext cx="3772093" cy="369332"/>
          </a:xfrm>
          <a:prstGeom prst="rect">
            <a:avLst/>
          </a:prstGeom>
        </p:spPr>
        <p:txBody>
          <a:bodyPr wrap="square">
            <a:spAutoFit/>
          </a:bodyPr>
          <a:lstStyle/>
          <a:p>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Chức</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năng</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Đánh</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giá</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sản</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phẩm</a:t>
            </a:r>
            <a:r>
              <a:rPr lang="en-US" b="1" i="1" dirty="0">
                <a:solidFill>
                  <a:srgbClr val="000000"/>
                </a:solidFill>
                <a:latin typeface="Times New Roman" panose="02020603050405020304" pitchFamily="18" charset="0"/>
              </a:rPr>
              <a:t>”</a:t>
            </a:r>
            <a:endParaRPr lang="en-VN" dirty="0"/>
          </a:p>
        </p:txBody>
      </p:sp>
      <p:pic>
        <p:nvPicPr>
          <p:cNvPr id="14338" name="Picture 2" descr="Graphical user interface, text, application&#10;&#10;Description automatically generated">
            <a:extLst>
              <a:ext uri="{FF2B5EF4-FFF2-40B4-BE49-F238E27FC236}">
                <a16:creationId xmlns:a16="http://schemas.microsoft.com/office/drawing/2014/main" id="{9D1A7080-3F27-A544-9F59-48B774352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16" y="804065"/>
            <a:ext cx="2790181" cy="587812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7BFF1676-3368-FA44-9EAB-DCB403881261}"/>
              </a:ext>
            </a:extLst>
          </p:cNvPr>
          <p:cNvCxnSpPr/>
          <p:nvPr/>
        </p:nvCxnSpPr>
        <p:spPr>
          <a:xfrm flipV="1">
            <a:off x="4314097" y="2707425"/>
            <a:ext cx="2669878" cy="103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F7006F5-A2B1-694B-A160-2A5BDB7ABEC4}"/>
              </a:ext>
            </a:extLst>
          </p:cNvPr>
          <p:cNvSpPr/>
          <p:nvPr/>
        </p:nvSpPr>
        <p:spPr>
          <a:xfrm>
            <a:off x="6983975" y="2020614"/>
            <a:ext cx="5102517" cy="1408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i="1" dirty="0"/>
              <a:t>Tại màn hình </a:t>
            </a:r>
            <a:r>
              <a:rPr lang="vi-VN" b="1" i="1" dirty="0"/>
              <a:t>Chi Tiết Sản Phẩm</a:t>
            </a:r>
            <a:r>
              <a:rPr lang="vi-VN" i="1" dirty="0"/>
              <a:t>, người dùng </a:t>
            </a:r>
            <a:r>
              <a:rPr lang="vi-VN" b="1" i="1" dirty="0"/>
              <a:t>Scroll</a:t>
            </a:r>
            <a:r>
              <a:rPr lang="vi-VN" i="1" dirty="0"/>
              <a:t> xuống phía dưới cùng màn hình để xem các đánh giá cũng như viết đánh giá của cá nhân</a:t>
            </a:r>
            <a:endParaRPr lang="en-VN" dirty="0"/>
          </a:p>
        </p:txBody>
      </p:sp>
    </p:spTree>
    <p:extLst>
      <p:ext uri="{BB962C8B-B14F-4D97-AF65-F5344CB8AC3E}">
        <p14:creationId xmlns:p14="http://schemas.microsoft.com/office/powerpoint/2010/main" val="31758719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542E29-4F54-1B4B-9441-A20E6F968A3C}"/>
              </a:ext>
            </a:extLst>
          </p:cNvPr>
          <p:cNvSpPr/>
          <p:nvPr/>
        </p:nvSpPr>
        <p:spPr>
          <a:xfrm>
            <a:off x="1115218" y="328206"/>
            <a:ext cx="3772093" cy="369332"/>
          </a:xfrm>
          <a:prstGeom prst="rect">
            <a:avLst/>
          </a:prstGeom>
        </p:spPr>
        <p:txBody>
          <a:bodyPr wrap="square">
            <a:spAutoFit/>
          </a:bodyPr>
          <a:lstStyle/>
          <a:p>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Chức</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năng</a:t>
            </a:r>
            <a:r>
              <a:rPr lang="en-US" b="1" i="1" dirty="0">
                <a:solidFill>
                  <a:srgbClr val="000000"/>
                </a:solidFill>
                <a:latin typeface="Times New Roman" panose="02020603050405020304" pitchFamily="18" charset="0"/>
              </a:rPr>
              <a:t> “Thanh </a:t>
            </a:r>
            <a:r>
              <a:rPr lang="en-US" b="1" i="1" dirty="0" err="1">
                <a:solidFill>
                  <a:srgbClr val="000000"/>
                </a:solidFill>
                <a:latin typeface="Times New Roman" panose="02020603050405020304" pitchFamily="18" charset="0"/>
              </a:rPr>
              <a:t>toán</a:t>
            </a:r>
            <a:r>
              <a:rPr lang="en-US" b="1" i="1" dirty="0">
                <a:solidFill>
                  <a:srgbClr val="000000"/>
                </a:solidFill>
                <a:latin typeface="Times New Roman" panose="02020603050405020304" pitchFamily="18" charset="0"/>
              </a:rPr>
              <a:t>”</a:t>
            </a:r>
            <a:endParaRPr lang="en-VN" dirty="0"/>
          </a:p>
        </p:txBody>
      </p:sp>
      <p:pic>
        <p:nvPicPr>
          <p:cNvPr id="15362" name="Picture 2" descr="Graphical user interface, text, application&#10;&#10;Description automatically generated">
            <a:extLst>
              <a:ext uri="{FF2B5EF4-FFF2-40B4-BE49-F238E27FC236}">
                <a16:creationId xmlns:a16="http://schemas.microsoft.com/office/drawing/2014/main" id="{AC78D85B-13D9-C84E-ABBD-9AE1508C5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457" y="809295"/>
            <a:ext cx="2798653" cy="591206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EC41180-0DD6-0E4A-BEEF-B09FC41C49E1}"/>
              </a:ext>
            </a:extLst>
          </p:cNvPr>
          <p:cNvCxnSpPr>
            <a:cxnSpLocks/>
          </p:cNvCxnSpPr>
          <p:nvPr/>
        </p:nvCxnSpPr>
        <p:spPr>
          <a:xfrm flipV="1">
            <a:off x="4314097" y="2858814"/>
            <a:ext cx="2044662" cy="88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A95B16F-2D04-A044-BC8E-1BD08F1275EF}"/>
              </a:ext>
            </a:extLst>
          </p:cNvPr>
          <p:cNvSpPr/>
          <p:nvPr/>
        </p:nvSpPr>
        <p:spPr>
          <a:xfrm>
            <a:off x="6481746" y="2154621"/>
            <a:ext cx="5636682" cy="1408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i="1" dirty="0"/>
              <a:t>Người dùng cần nhập đầy đủ các thông tin cá nhân và nhấn “</a:t>
            </a:r>
            <a:r>
              <a:rPr lang="vi-VN" b="1" i="1" dirty="0"/>
              <a:t>Đặt hàng</a:t>
            </a:r>
            <a:r>
              <a:rPr lang="vi-VN" i="1" dirty="0"/>
              <a:t>”. Có 2 phương thức thanh toán cho người dùng lựa chọn là “</a:t>
            </a:r>
            <a:r>
              <a:rPr lang="vi-VN" b="1" i="1" dirty="0"/>
              <a:t>Thanh toán khi nhận hàng</a:t>
            </a:r>
            <a:r>
              <a:rPr lang="vi-VN" i="1" dirty="0"/>
              <a:t>” hoặc “</a:t>
            </a:r>
            <a:r>
              <a:rPr lang="vi-VN" b="1" i="1" dirty="0"/>
              <a:t>Thanh toán bằng PayPal</a:t>
            </a:r>
            <a:r>
              <a:rPr lang="vi-VN" i="1" dirty="0"/>
              <a:t>”</a:t>
            </a:r>
            <a:endParaRPr lang="en-VN" dirty="0"/>
          </a:p>
        </p:txBody>
      </p:sp>
    </p:spTree>
    <p:extLst>
      <p:ext uri="{BB962C8B-B14F-4D97-AF65-F5344CB8AC3E}">
        <p14:creationId xmlns:p14="http://schemas.microsoft.com/office/powerpoint/2010/main" val="17564494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Graphical user interface, text, application, chat or text message&#10;&#10;Description automatically generated">
            <a:extLst>
              <a:ext uri="{FF2B5EF4-FFF2-40B4-BE49-F238E27FC236}">
                <a16:creationId xmlns:a16="http://schemas.microsoft.com/office/drawing/2014/main" id="{96A5BFD6-48F4-BD47-B409-8C24C7711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589" y="294343"/>
            <a:ext cx="2971513" cy="625889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raphical user interface, application, Teams&#10;&#10;Description automatically generated">
            <a:extLst>
              <a:ext uri="{FF2B5EF4-FFF2-40B4-BE49-F238E27FC236}">
                <a16:creationId xmlns:a16="http://schemas.microsoft.com/office/drawing/2014/main" id="{B49E6C3E-BCF8-4A46-A721-B24B93887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19" y="283927"/>
            <a:ext cx="2971513" cy="626931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08AE513-4AA0-3143-9720-EEB36E82AFB8}"/>
              </a:ext>
            </a:extLst>
          </p:cNvPr>
          <p:cNvCxnSpPr>
            <a:cxnSpLocks/>
          </p:cNvCxnSpPr>
          <p:nvPr/>
        </p:nvCxnSpPr>
        <p:spPr>
          <a:xfrm>
            <a:off x="4396102" y="2671075"/>
            <a:ext cx="1121830" cy="576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329C99-1982-D343-944C-096A4C28A150}"/>
              </a:ext>
            </a:extLst>
          </p:cNvPr>
          <p:cNvCxnSpPr>
            <a:cxnSpLocks/>
          </p:cNvCxnSpPr>
          <p:nvPr/>
        </p:nvCxnSpPr>
        <p:spPr>
          <a:xfrm flipH="1">
            <a:off x="6674069" y="2598950"/>
            <a:ext cx="1347851" cy="64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7994620-C74D-5B40-9138-8EC9B93CCFDF}"/>
              </a:ext>
            </a:extLst>
          </p:cNvPr>
          <p:cNvSpPr/>
          <p:nvPr/>
        </p:nvSpPr>
        <p:spPr>
          <a:xfrm>
            <a:off x="5039659" y="3329271"/>
            <a:ext cx="2422784" cy="22334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i="1" dirty="0"/>
              <a:t>Thanh </a:t>
            </a:r>
            <a:r>
              <a:rPr lang="en-US" i="1" dirty="0" err="1"/>
              <a:t>toán</a:t>
            </a:r>
            <a:r>
              <a:rPr lang="en-US" i="1" dirty="0"/>
              <a:t> </a:t>
            </a:r>
            <a:r>
              <a:rPr lang="en-US" i="1" dirty="0" err="1"/>
              <a:t>trực</a:t>
            </a:r>
            <a:r>
              <a:rPr lang="en-US" i="1" dirty="0"/>
              <a:t> </a:t>
            </a:r>
            <a:r>
              <a:rPr lang="en-US" i="1" dirty="0" err="1"/>
              <a:t>tuyến</a:t>
            </a:r>
            <a:r>
              <a:rPr lang="en-US" i="1" dirty="0"/>
              <a:t> </a:t>
            </a:r>
            <a:r>
              <a:rPr lang="en-US" i="1" dirty="0" err="1"/>
              <a:t>bằng</a:t>
            </a:r>
            <a:r>
              <a:rPr lang="en-US" i="1" dirty="0"/>
              <a:t> PayPal: </a:t>
            </a:r>
            <a:r>
              <a:rPr lang="en-US" i="1" dirty="0" err="1"/>
              <a:t>khách</a:t>
            </a:r>
            <a:r>
              <a:rPr lang="en-US" i="1" dirty="0"/>
              <a:t> </a:t>
            </a:r>
            <a:r>
              <a:rPr lang="en-US" i="1" dirty="0" err="1"/>
              <a:t>hàng</a:t>
            </a:r>
            <a:r>
              <a:rPr lang="en-US" i="1" dirty="0"/>
              <a:t> </a:t>
            </a:r>
            <a:r>
              <a:rPr lang="en-US" i="1" dirty="0" err="1"/>
              <a:t>có</a:t>
            </a:r>
            <a:r>
              <a:rPr lang="en-US" i="1" dirty="0"/>
              <a:t> </a:t>
            </a:r>
            <a:r>
              <a:rPr lang="en-US" i="1" dirty="0" err="1"/>
              <a:t>thể</a:t>
            </a:r>
            <a:r>
              <a:rPr lang="en-US" i="1" dirty="0"/>
              <a:t> </a:t>
            </a:r>
            <a:r>
              <a:rPr lang="en-US" i="1" dirty="0" err="1"/>
              <a:t>đăng</a:t>
            </a:r>
            <a:r>
              <a:rPr lang="en-US" i="1" dirty="0"/>
              <a:t> </a:t>
            </a:r>
            <a:r>
              <a:rPr lang="en-US" i="1" dirty="0" err="1"/>
              <a:t>nhập</a:t>
            </a:r>
            <a:r>
              <a:rPr lang="en-US" i="1" dirty="0"/>
              <a:t> </a:t>
            </a:r>
            <a:r>
              <a:rPr lang="en-US" i="1" dirty="0" err="1"/>
              <a:t>tài</a:t>
            </a:r>
            <a:r>
              <a:rPr lang="en-US" i="1" dirty="0"/>
              <a:t> </a:t>
            </a:r>
            <a:r>
              <a:rPr lang="en-US" i="1" dirty="0" err="1"/>
              <a:t>khoản</a:t>
            </a:r>
            <a:r>
              <a:rPr lang="en-US" i="1" dirty="0"/>
              <a:t> </a:t>
            </a:r>
            <a:r>
              <a:rPr lang="en-US" b="1" i="1" dirty="0"/>
              <a:t>PayPal (Pay with PayPal) </a:t>
            </a:r>
            <a:r>
              <a:rPr lang="en-US" i="1" dirty="0" err="1"/>
              <a:t>hoặc</a:t>
            </a:r>
            <a:r>
              <a:rPr lang="en-US" i="1" dirty="0"/>
              <a:t> </a:t>
            </a:r>
            <a:r>
              <a:rPr lang="en-US" b="1" i="1" dirty="0" err="1"/>
              <a:t>sử</a:t>
            </a:r>
            <a:r>
              <a:rPr lang="en-US" b="1" i="1" dirty="0"/>
              <a:t> </a:t>
            </a:r>
            <a:r>
              <a:rPr lang="en-US" b="1" i="1" dirty="0" err="1"/>
              <a:t>dụng</a:t>
            </a:r>
            <a:r>
              <a:rPr lang="en-US" b="1" i="1" dirty="0"/>
              <a:t> </a:t>
            </a:r>
            <a:r>
              <a:rPr lang="en-US" b="1" i="1" dirty="0" err="1"/>
              <a:t>quét</a:t>
            </a:r>
            <a:r>
              <a:rPr lang="en-US" b="1" i="1" dirty="0"/>
              <a:t> </a:t>
            </a:r>
            <a:r>
              <a:rPr lang="en-US" b="1" i="1" dirty="0" err="1"/>
              <a:t>thẻ</a:t>
            </a:r>
            <a:r>
              <a:rPr lang="en-US" b="1" i="1" dirty="0"/>
              <a:t> (Pay with Card)</a:t>
            </a:r>
            <a:endParaRPr lang="en-VN" b="1" dirty="0"/>
          </a:p>
        </p:txBody>
      </p:sp>
    </p:spTree>
    <p:extLst>
      <p:ext uri="{BB962C8B-B14F-4D97-AF65-F5344CB8AC3E}">
        <p14:creationId xmlns:p14="http://schemas.microsoft.com/office/powerpoint/2010/main" val="17854325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308AE513-4AA0-3143-9720-EEB36E82AFB8}"/>
              </a:ext>
            </a:extLst>
          </p:cNvPr>
          <p:cNvCxnSpPr>
            <a:cxnSpLocks/>
          </p:cNvCxnSpPr>
          <p:nvPr/>
        </p:nvCxnSpPr>
        <p:spPr>
          <a:xfrm>
            <a:off x="4396102" y="2671075"/>
            <a:ext cx="1205912" cy="658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329C99-1982-D343-944C-096A4C28A150}"/>
              </a:ext>
            </a:extLst>
          </p:cNvPr>
          <p:cNvCxnSpPr>
            <a:cxnSpLocks/>
          </p:cNvCxnSpPr>
          <p:nvPr/>
        </p:nvCxnSpPr>
        <p:spPr>
          <a:xfrm flipH="1">
            <a:off x="6726621" y="2598950"/>
            <a:ext cx="1295300" cy="730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7994620-C74D-5B40-9138-8EC9B93CCFDF}"/>
              </a:ext>
            </a:extLst>
          </p:cNvPr>
          <p:cNvSpPr/>
          <p:nvPr/>
        </p:nvSpPr>
        <p:spPr>
          <a:xfrm>
            <a:off x="4603531" y="3329271"/>
            <a:ext cx="3332807" cy="22334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i="1" dirty="0"/>
              <a:t>+ Sau khi hoàn thành các thông tin trên người dùng tiến hành đặt hàng (ở đây em sẽ demo phương thức thanh toán khi nhận hàng), Bấm vào “</a:t>
            </a:r>
            <a:r>
              <a:rPr lang="vi-VN" b="1" i="1" dirty="0"/>
              <a:t>Xem chi tiết đơn hàng</a:t>
            </a:r>
            <a:r>
              <a:rPr lang="vi-VN" i="1" dirty="0"/>
              <a:t>” sẽ hiện lên thông tin đơn hàng</a:t>
            </a:r>
            <a:endParaRPr lang="en-VN" b="1" dirty="0"/>
          </a:p>
        </p:txBody>
      </p:sp>
      <p:pic>
        <p:nvPicPr>
          <p:cNvPr id="18434" name="Picture 2" descr="Graphical user interface, text, application, chat or text message&#10;&#10;Description automatically generated">
            <a:extLst>
              <a:ext uri="{FF2B5EF4-FFF2-40B4-BE49-F238E27FC236}">
                <a16:creationId xmlns:a16="http://schemas.microsoft.com/office/drawing/2014/main" id="{1456C9DA-B670-D548-936E-91C6E605C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432" y="283927"/>
            <a:ext cx="2975864" cy="626931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Graphical user interface, text, application&#10;&#10;Description automatically generated">
            <a:extLst>
              <a:ext uri="{FF2B5EF4-FFF2-40B4-BE49-F238E27FC236}">
                <a16:creationId xmlns:a16="http://schemas.microsoft.com/office/drawing/2014/main" id="{4DD32C0D-5094-A548-9DBD-3874E19DD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20" y="283927"/>
            <a:ext cx="3048087" cy="643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2614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B27863-8C93-E94A-9775-14C52248DCDF}"/>
              </a:ext>
            </a:extLst>
          </p:cNvPr>
          <p:cNvSpPr>
            <a:spLocks noGrp="1"/>
          </p:cNvSpPr>
          <p:nvPr>
            <p:ph type="title"/>
          </p:nvPr>
        </p:nvSpPr>
        <p:spPr>
          <a:xfrm>
            <a:off x="6234865" y="568517"/>
            <a:ext cx="5248221" cy="886379"/>
          </a:xfrm>
        </p:spPr>
        <p:txBody>
          <a:bodyPr>
            <a:normAutofit/>
          </a:bodyPr>
          <a:lstStyle/>
          <a:p>
            <a:r>
              <a:rPr lang="en-VN" dirty="0"/>
              <a:t>1/ Mục đích của đề tài</a:t>
            </a:r>
          </a:p>
        </p:txBody>
      </p:sp>
      <p:pic>
        <p:nvPicPr>
          <p:cNvPr id="5" name="Picture 4" descr="Electronic circuit board">
            <a:extLst>
              <a:ext uri="{FF2B5EF4-FFF2-40B4-BE49-F238E27FC236}">
                <a16:creationId xmlns:a16="http://schemas.microsoft.com/office/drawing/2014/main" id="{9A7949B0-193D-4DB8-9234-B8167C31C4DC}"/>
              </a:ext>
            </a:extLst>
          </p:cNvPr>
          <p:cNvPicPr>
            <a:picLocks noChangeAspect="1"/>
          </p:cNvPicPr>
          <p:nvPr/>
        </p:nvPicPr>
        <p:blipFill rotWithShape="1">
          <a:blip r:embed="rId2"/>
          <a:srcRect l="32540" r="711"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5" name="Group 14">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16" name="Freeform: Shape 15">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0195D895-08DB-0948-A766-D356D777F8FB}"/>
              </a:ext>
            </a:extLst>
          </p:cNvPr>
          <p:cNvSpPr>
            <a:spLocks noGrp="1"/>
          </p:cNvSpPr>
          <p:nvPr>
            <p:ph idx="1"/>
          </p:nvPr>
        </p:nvSpPr>
        <p:spPr>
          <a:xfrm>
            <a:off x="6096000" y="1454896"/>
            <a:ext cx="5926090" cy="5303255"/>
          </a:xfrm>
        </p:spPr>
        <p:txBody>
          <a:bodyPr>
            <a:normAutofit lnSpcReduction="10000"/>
          </a:bodyPr>
          <a:lstStyle/>
          <a:p>
            <a:r>
              <a:rPr lang="vi-VN" dirty="0"/>
              <a:t>App bán hàng là một trong những ứng dụng không thể nào thiếu đi được trong công việc kinh doanh của mỗi doanh nghiệp. </a:t>
            </a:r>
          </a:p>
          <a:p>
            <a:r>
              <a:rPr lang="vi-VN" dirty="0"/>
              <a:t>Nó thực sự vô cùng quan trọng và cần thiết để doanh nghiệp có thể tiếp cận đến khách hàng 1 cách nhanh nhất.</a:t>
            </a:r>
          </a:p>
          <a:p>
            <a:r>
              <a:rPr lang="en-VN" sz="2600" dirty="0"/>
              <a:t>Yêu cầu đặt ra nhóm phải làm phần mềm dễ sử dụng, gọn gàng, giao diện dễ nhìn, truy cập nhanh</a:t>
            </a:r>
          </a:p>
          <a:p>
            <a:r>
              <a:rPr lang="vi-VN" dirty="0"/>
              <a:t>Ứng dụng viết trên nền tảng Java và chạy được trên các thiết bị Android 6.0 + </a:t>
            </a:r>
          </a:p>
          <a:p>
            <a:pPr marL="0" indent="0">
              <a:buNone/>
            </a:pPr>
            <a:endParaRPr lang="en-VN" sz="2600" dirty="0"/>
          </a:p>
        </p:txBody>
      </p:sp>
      <p:grpSp>
        <p:nvGrpSpPr>
          <p:cNvPr id="19"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0" name="Freeform: Shape 19">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6"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27" name="Freeform: Shape 26">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94447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35F31-2152-6646-8A34-766F048A13AF}"/>
              </a:ext>
            </a:extLst>
          </p:cNvPr>
          <p:cNvSpPr/>
          <p:nvPr/>
        </p:nvSpPr>
        <p:spPr>
          <a:xfrm>
            <a:off x="1121993" y="252544"/>
            <a:ext cx="3772093" cy="369332"/>
          </a:xfrm>
          <a:prstGeom prst="rect">
            <a:avLst/>
          </a:prstGeom>
        </p:spPr>
        <p:txBody>
          <a:bodyPr wrap="square">
            <a:spAutoFit/>
          </a:bodyPr>
          <a:lstStyle/>
          <a:p>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Chức</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năng</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Lịch</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sử</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mua</a:t>
            </a:r>
            <a:r>
              <a:rPr lang="en-US" b="1" i="1" dirty="0">
                <a:solidFill>
                  <a:srgbClr val="000000"/>
                </a:solidFill>
                <a:latin typeface="Times New Roman" panose="02020603050405020304" pitchFamily="18" charset="0"/>
              </a:rPr>
              <a:t> </a:t>
            </a:r>
            <a:r>
              <a:rPr lang="en-US" b="1" i="1" dirty="0" err="1">
                <a:solidFill>
                  <a:srgbClr val="000000"/>
                </a:solidFill>
                <a:latin typeface="Times New Roman" panose="02020603050405020304" pitchFamily="18" charset="0"/>
              </a:rPr>
              <a:t>hàng</a:t>
            </a:r>
            <a:r>
              <a:rPr lang="en-US" b="1" i="1" dirty="0">
                <a:solidFill>
                  <a:srgbClr val="000000"/>
                </a:solidFill>
                <a:latin typeface="Times New Roman" panose="02020603050405020304" pitchFamily="18" charset="0"/>
              </a:rPr>
              <a:t>”</a:t>
            </a:r>
            <a:endParaRPr lang="en-VN" dirty="0"/>
          </a:p>
        </p:txBody>
      </p:sp>
      <p:pic>
        <p:nvPicPr>
          <p:cNvPr id="20482" name="Picture 2" descr="Graphical user interface, text, application&#10;&#10;Description automatically generated">
            <a:extLst>
              <a:ext uri="{FF2B5EF4-FFF2-40B4-BE49-F238E27FC236}">
                <a16:creationId xmlns:a16="http://schemas.microsoft.com/office/drawing/2014/main" id="{72CAE026-8558-5248-85AE-43C89A214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155" y="765595"/>
            <a:ext cx="2755767" cy="58067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DB66D8-7B78-AA4F-8C18-11F8DAF71F43}"/>
              </a:ext>
            </a:extLst>
          </p:cNvPr>
          <p:cNvSpPr/>
          <p:nvPr/>
        </p:nvSpPr>
        <p:spPr>
          <a:xfrm>
            <a:off x="5980423" y="3244334"/>
            <a:ext cx="231154" cy="369332"/>
          </a:xfrm>
          <a:prstGeom prst="rect">
            <a:avLst/>
          </a:prstGeom>
        </p:spPr>
        <p:txBody>
          <a:bodyPr wrap="none">
            <a:spAutoFit/>
          </a:bodyPr>
          <a:lstStyle/>
          <a:p>
            <a:r>
              <a:rPr lang="en-VN" dirty="0"/>
              <a:t> </a:t>
            </a:r>
          </a:p>
        </p:txBody>
      </p:sp>
      <p:sp>
        <p:nvSpPr>
          <p:cNvPr id="3" name="Rectangle 2">
            <a:extLst>
              <a:ext uri="{FF2B5EF4-FFF2-40B4-BE49-F238E27FC236}">
                <a16:creationId xmlns:a16="http://schemas.microsoft.com/office/drawing/2014/main" id="{26E62466-B759-BA46-9244-62545A9B4782}"/>
              </a:ext>
            </a:extLst>
          </p:cNvPr>
          <p:cNvSpPr/>
          <p:nvPr/>
        </p:nvSpPr>
        <p:spPr>
          <a:xfrm>
            <a:off x="5980423" y="3244334"/>
            <a:ext cx="231154" cy="369332"/>
          </a:xfrm>
          <a:prstGeom prst="rect">
            <a:avLst/>
          </a:prstGeom>
        </p:spPr>
        <p:txBody>
          <a:bodyPr wrap="none">
            <a:spAutoFit/>
          </a:bodyPr>
          <a:lstStyle/>
          <a:p>
            <a:r>
              <a:rPr lang="en-VN" dirty="0"/>
              <a:t> </a:t>
            </a:r>
          </a:p>
        </p:txBody>
      </p:sp>
      <p:sp>
        <p:nvSpPr>
          <p:cNvPr id="4" name="Rectangle 3">
            <a:extLst>
              <a:ext uri="{FF2B5EF4-FFF2-40B4-BE49-F238E27FC236}">
                <a16:creationId xmlns:a16="http://schemas.microsoft.com/office/drawing/2014/main" id="{AA833CE7-0EAE-F34B-B434-9E35C5A846B6}"/>
              </a:ext>
            </a:extLst>
          </p:cNvPr>
          <p:cNvSpPr/>
          <p:nvPr/>
        </p:nvSpPr>
        <p:spPr>
          <a:xfrm>
            <a:off x="5980423" y="3244334"/>
            <a:ext cx="231154" cy="369332"/>
          </a:xfrm>
          <a:prstGeom prst="rect">
            <a:avLst/>
          </a:prstGeom>
        </p:spPr>
        <p:txBody>
          <a:bodyPr wrap="none">
            <a:spAutoFit/>
          </a:bodyPr>
          <a:lstStyle/>
          <a:p>
            <a:r>
              <a:rPr lang="en-VN" dirty="0"/>
              <a:t> </a:t>
            </a:r>
          </a:p>
        </p:txBody>
      </p:sp>
      <p:sp>
        <p:nvSpPr>
          <p:cNvPr id="5" name="Rectangle 4">
            <a:extLst>
              <a:ext uri="{FF2B5EF4-FFF2-40B4-BE49-F238E27FC236}">
                <a16:creationId xmlns:a16="http://schemas.microsoft.com/office/drawing/2014/main" id="{086D89D8-43AD-A64F-9ECF-C6F760BE5CF7}"/>
              </a:ext>
            </a:extLst>
          </p:cNvPr>
          <p:cNvSpPr/>
          <p:nvPr/>
        </p:nvSpPr>
        <p:spPr>
          <a:xfrm>
            <a:off x="5980423" y="3244334"/>
            <a:ext cx="231154" cy="369332"/>
          </a:xfrm>
          <a:prstGeom prst="rect">
            <a:avLst/>
          </a:prstGeom>
        </p:spPr>
        <p:txBody>
          <a:bodyPr wrap="none">
            <a:spAutoFit/>
          </a:bodyPr>
          <a:lstStyle/>
          <a:p>
            <a:r>
              <a:rPr lang="en-VN" dirty="0"/>
              <a:t> </a:t>
            </a:r>
          </a:p>
        </p:txBody>
      </p:sp>
      <p:sp>
        <p:nvSpPr>
          <p:cNvPr id="6" name="Rectangle 5">
            <a:extLst>
              <a:ext uri="{FF2B5EF4-FFF2-40B4-BE49-F238E27FC236}">
                <a16:creationId xmlns:a16="http://schemas.microsoft.com/office/drawing/2014/main" id="{0AB84D50-3C55-3247-82B3-3C9C1641D04E}"/>
              </a:ext>
            </a:extLst>
          </p:cNvPr>
          <p:cNvSpPr/>
          <p:nvPr/>
        </p:nvSpPr>
        <p:spPr>
          <a:xfrm>
            <a:off x="5980423" y="3244334"/>
            <a:ext cx="231154" cy="369332"/>
          </a:xfrm>
          <a:prstGeom prst="rect">
            <a:avLst/>
          </a:prstGeom>
        </p:spPr>
        <p:txBody>
          <a:bodyPr wrap="none">
            <a:spAutoFit/>
          </a:bodyPr>
          <a:lstStyle/>
          <a:p>
            <a:r>
              <a:rPr lang="en-VN" dirty="0"/>
              <a:t> </a:t>
            </a:r>
          </a:p>
        </p:txBody>
      </p:sp>
      <p:sp>
        <p:nvSpPr>
          <p:cNvPr id="8" name="Rectangle 7">
            <a:extLst>
              <a:ext uri="{FF2B5EF4-FFF2-40B4-BE49-F238E27FC236}">
                <a16:creationId xmlns:a16="http://schemas.microsoft.com/office/drawing/2014/main" id="{8B923FE3-F114-E845-8273-44DCF576D78C}"/>
              </a:ext>
            </a:extLst>
          </p:cNvPr>
          <p:cNvSpPr/>
          <p:nvPr/>
        </p:nvSpPr>
        <p:spPr>
          <a:xfrm>
            <a:off x="5980423" y="3244334"/>
            <a:ext cx="231154" cy="369332"/>
          </a:xfrm>
          <a:prstGeom prst="rect">
            <a:avLst/>
          </a:prstGeom>
        </p:spPr>
        <p:txBody>
          <a:bodyPr wrap="none">
            <a:spAutoFit/>
          </a:bodyPr>
          <a:lstStyle/>
          <a:p>
            <a:r>
              <a:rPr lang="en-VN" dirty="0"/>
              <a:t> </a:t>
            </a:r>
          </a:p>
        </p:txBody>
      </p:sp>
      <p:sp>
        <p:nvSpPr>
          <p:cNvPr id="12" name="Rectangle 11">
            <a:extLst>
              <a:ext uri="{FF2B5EF4-FFF2-40B4-BE49-F238E27FC236}">
                <a16:creationId xmlns:a16="http://schemas.microsoft.com/office/drawing/2014/main" id="{30C0639C-DE0B-1245-895B-68EDAF53EE55}"/>
              </a:ext>
            </a:extLst>
          </p:cNvPr>
          <p:cNvSpPr/>
          <p:nvPr/>
        </p:nvSpPr>
        <p:spPr>
          <a:xfrm>
            <a:off x="5980423" y="3244334"/>
            <a:ext cx="231154" cy="369332"/>
          </a:xfrm>
          <a:prstGeom prst="rect">
            <a:avLst/>
          </a:prstGeom>
        </p:spPr>
        <p:txBody>
          <a:bodyPr wrap="none">
            <a:spAutoFit/>
          </a:bodyPr>
          <a:lstStyle/>
          <a:p>
            <a:r>
              <a:rPr lang="en-VN" dirty="0"/>
              <a:t> </a:t>
            </a:r>
          </a:p>
        </p:txBody>
      </p:sp>
      <p:sp>
        <p:nvSpPr>
          <p:cNvPr id="14" name="TextBox 13">
            <a:extLst>
              <a:ext uri="{FF2B5EF4-FFF2-40B4-BE49-F238E27FC236}">
                <a16:creationId xmlns:a16="http://schemas.microsoft.com/office/drawing/2014/main" id="{DB56ACD3-DCAD-1B4E-B96F-9F3CDB3B0C2E}"/>
              </a:ext>
            </a:extLst>
          </p:cNvPr>
          <p:cNvSpPr txBox="1"/>
          <p:nvPr/>
        </p:nvSpPr>
        <p:spPr>
          <a:xfrm>
            <a:off x="6863255" y="2522483"/>
            <a:ext cx="231154" cy="369332"/>
          </a:xfrm>
          <a:prstGeom prst="rect">
            <a:avLst/>
          </a:prstGeom>
          <a:noFill/>
        </p:spPr>
        <p:txBody>
          <a:bodyPr wrap="none" rtlCol="0">
            <a:spAutoFit/>
          </a:bodyPr>
          <a:lstStyle/>
          <a:p>
            <a:r>
              <a:rPr lang="en-VN" dirty="0"/>
              <a:t> </a:t>
            </a:r>
          </a:p>
        </p:txBody>
      </p:sp>
      <p:cxnSp>
        <p:nvCxnSpPr>
          <p:cNvPr id="19" name="Straight Arrow Connector 18">
            <a:extLst>
              <a:ext uri="{FF2B5EF4-FFF2-40B4-BE49-F238E27FC236}">
                <a16:creationId xmlns:a16="http://schemas.microsoft.com/office/drawing/2014/main" id="{088D23C1-B67C-F048-9FCF-FA3AFDF586E9}"/>
              </a:ext>
            </a:extLst>
          </p:cNvPr>
          <p:cNvCxnSpPr>
            <a:cxnSpLocks/>
          </p:cNvCxnSpPr>
          <p:nvPr/>
        </p:nvCxnSpPr>
        <p:spPr>
          <a:xfrm flipV="1">
            <a:off x="4385922" y="3065681"/>
            <a:ext cx="1815475" cy="547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ACC5B57-AC08-1340-B845-8AB96D9A3FC0}"/>
              </a:ext>
            </a:extLst>
          </p:cNvPr>
          <p:cNvSpPr/>
          <p:nvPr/>
        </p:nvSpPr>
        <p:spPr>
          <a:xfrm>
            <a:off x="6311313" y="2361488"/>
            <a:ext cx="5754563" cy="1408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i="1" dirty="0"/>
              <a:t>Người dùng có thể xem lại tất cả các đơn hàng mà mình đã đặt</a:t>
            </a:r>
            <a:endParaRPr lang="en-VN" dirty="0"/>
          </a:p>
        </p:txBody>
      </p:sp>
    </p:spTree>
    <p:extLst>
      <p:ext uri="{BB962C8B-B14F-4D97-AF65-F5344CB8AC3E}">
        <p14:creationId xmlns:p14="http://schemas.microsoft.com/office/powerpoint/2010/main" val="18962601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BE59-D13E-1F4E-ABE8-614B67F2E1A8}"/>
              </a:ext>
            </a:extLst>
          </p:cNvPr>
          <p:cNvSpPr>
            <a:spLocks noGrp="1"/>
          </p:cNvSpPr>
          <p:nvPr>
            <p:ph type="title"/>
          </p:nvPr>
        </p:nvSpPr>
        <p:spPr/>
        <p:txBody>
          <a:bodyPr/>
          <a:lstStyle/>
          <a:p>
            <a:r>
              <a:rPr lang="en-VN" dirty="0"/>
              <a:t>3/ Nhận xét về phần mềm</a:t>
            </a:r>
          </a:p>
        </p:txBody>
      </p:sp>
      <p:sp>
        <p:nvSpPr>
          <p:cNvPr id="3" name="Content Placeholder 2">
            <a:extLst>
              <a:ext uri="{FF2B5EF4-FFF2-40B4-BE49-F238E27FC236}">
                <a16:creationId xmlns:a16="http://schemas.microsoft.com/office/drawing/2014/main" id="{923CE9ED-899F-A04E-95FA-47A39A8F6284}"/>
              </a:ext>
            </a:extLst>
          </p:cNvPr>
          <p:cNvSpPr>
            <a:spLocks noGrp="1"/>
          </p:cNvSpPr>
          <p:nvPr>
            <p:ph idx="1"/>
          </p:nvPr>
        </p:nvSpPr>
        <p:spPr/>
        <p:txBody>
          <a:bodyPr>
            <a:normAutofit/>
          </a:bodyPr>
          <a:lstStyle/>
          <a:p>
            <a:r>
              <a:rPr lang="en-VN" b="1" dirty="0"/>
              <a:t>Ưu điểm:</a:t>
            </a:r>
          </a:p>
          <a:p>
            <a:pPr lvl="1"/>
            <a:r>
              <a:rPr lang="vi-VN" dirty="0"/>
              <a:t>Ứng dụng cũng tương đối hoàn thiện, đáp ứng được các nhu cầu cơ bản của khách hàng</a:t>
            </a:r>
          </a:p>
          <a:p>
            <a:pPr lvl="1"/>
            <a:r>
              <a:rPr lang="vi-VN" dirty="0"/>
              <a:t>Giao diện bắt mắt, dễ sử dụng, thao tác đơn giản</a:t>
            </a:r>
          </a:p>
          <a:p>
            <a:pPr lvl="1"/>
            <a:r>
              <a:rPr lang="vi-VN" dirty="0"/>
              <a:t>Tìm kiếm nhanh chóng và đưa ra kết quả nhanh chóng cho khách hàng</a:t>
            </a:r>
          </a:p>
          <a:p>
            <a:br>
              <a:rPr lang="vi-VN" dirty="0"/>
            </a:br>
            <a:r>
              <a:rPr lang="en-VN" b="1" dirty="0"/>
              <a:t>Nhược điểm:</a:t>
            </a:r>
          </a:p>
          <a:p>
            <a:pPr lvl="1"/>
            <a:r>
              <a:rPr lang="en-VN" dirty="0"/>
              <a:t>Do chưa có nhiều kinh nghiệm nên vẫn còn 1 số thiếu sót, chúng tôi sẽ cố gắng khắc phục để phần mềm hoàn thiện hơn nhiều chức năng hơn, …</a:t>
            </a:r>
          </a:p>
          <a:p>
            <a:pPr lvl="1"/>
            <a:endParaRPr lang="en-VN" dirty="0"/>
          </a:p>
        </p:txBody>
      </p:sp>
    </p:spTree>
    <p:extLst>
      <p:ext uri="{BB962C8B-B14F-4D97-AF65-F5344CB8AC3E}">
        <p14:creationId xmlns:p14="http://schemas.microsoft.com/office/powerpoint/2010/main" val="55593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C5ED-44D3-1142-9103-45620B543B5D}"/>
              </a:ext>
            </a:extLst>
          </p:cNvPr>
          <p:cNvSpPr>
            <a:spLocks noGrp="1"/>
          </p:cNvSpPr>
          <p:nvPr>
            <p:ph type="title"/>
          </p:nvPr>
        </p:nvSpPr>
        <p:spPr>
          <a:xfrm>
            <a:off x="838200" y="2563040"/>
            <a:ext cx="10515600" cy="1325563"/>
          </a:xfrm>
        </p:spPr>
        <p:txBody>
          <a:bodyPr/>
          <a:lstStyle/>
          <a:p>
            <a:pPr algn="ctr"/>
            <a:r>
              <a:rPr lang="en-VN" b="1" dirty="0"/>
              <a:t>CẢM ƠN THẦY VÀ CÁC BẠN ĐÃ LẮNG NGHE BÁO CÁO CỦA NHÓM</a:t>
            </a:r>
          </a:p>
        </p:txBody>
      </p:sp>
    </p:spTree>
    <p:extLst>
      <p:ext uri="{BB962C8B-B14F-4D97-AF65-F5344CB8AC3E}">
        <p14:creationId xmlns:p14="http://schemas.microsoft.com/office/powerpoint/2010/main" val="10381787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2144-AB29-E647-B955-684F9DDD202D}"/>
              </a:ext>
            </a:extLst>
          </p:cNvPr>
          <p:cNvSpPr>
            <a:spLocks noGrp="1"/>
          </p:cNvSpPr>
          <p:nvPr>
            <p:ph type="title"/>
          </p:nvPr>
        </p:nvSpPr>
        <p:spPr/>
        <p:txBody>
          <a:bodyPr/>
          <a:lstStyle/>
          <a:p>
            <a:r>
              <a:rPr lang="en-VN" dirty="0"/>
              <a:t>Quan hệ giữa các bảng dữ liệu</a:t>
            </a:r>
          </a:p>
        </p:txBody>
      </p:sp>
      <p:pic>
        <p:nvPicPr>
          <p:cNvPr id="1030" name="Picture 6" descr="Graphical user interface, application&#10;&#10;Description automatically generated">
            <a:extLst>
              <a:ext uri="{FF2B5EF4-FFF2-40B4-BE49-F238E27FC236}">
                <a16:creationId xmlns:a16="http://schemas.microsoft.com/office/drawing/2014/main" id="{81AE9109-00CC-6C4B-B08B-B2A517B3F0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8404" y="1825625"/>
            <a:ext cx="985519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9439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7B47-92F2-2B4F-8AD7-0935017FC3DB}"/>
              </a:ext>
            </a:extLst>
          </p:cNvPr>
          <p:cNvSpPr>
            <a:spLocks noGrp="1"/>
          </p:cNvSpPr>
          <p:nvPr>
            <p:ph type="title"/>
          </p:nvPr>
        </p:nvSpPr>
        <p:spPr>
          <a:xfrm>
            <a:off x="838200" y="84282"/>
            <a:ext cx="10515600" cy="1325563"/>
          </a:xfrm>
        </p:spPr>
        <p:txBody>
          <a:bodyPr/>
          <a:lstStyle/>
          <a:p>
            <a:r>
              <a:rPr lang="en-VN" dirty="0"/>
              <a:t>2/ Cài đặt phần mềm và cách sử dụng</a:t>
            </a:r>
          </a:p>
        </p:txBody>
      </p:sp>
      <p:sp>
        <p:nvSpPr>
          <p:cNvPr id="3" name="Content Placeholder 2">
            <a:extLst>
              <a:ext uri="{FF2B5EF4-FFF2-40B4-BE49-F238E27FC236}">
                <a16:creationId xmlns:a16="http://schemas.microsoft.com/office/drawing/2014/main" id="{46E1102B-F39B-154E-B39A-6B70CB629B2C}"/>
              </a:ext>
            </a:extLst>
          </p:cNvPr>
          <p:cNvSpPr>
            <a:spLocks noGrp="1"/>
          </p:cNvSpPr>
          <p:nvPr>
            <p:ph idx="1"/>
          </p:nvPr>
        </p:nvSpPr>
        <p:spPr>
          <a:xfrm>
            <a:off x="764628" y="1967656"/>
            <a:ext cx="10515600" cy="4351338"/>
          </a:xfrm>
        </p:spPr>
        <p:txBody>
          <a:bodyPr/>
          <a:lstStyle/>
          <a:p>
            <a:r>
              <a:rPr lang="en-VN" dirty="0"/>
              <a:t>Giao diện chính khi vào phần mềm</a:t>
            </a:r>
          </a:p>
          <a:p>
            <a:r>
              <a:rPr lang="vi-VN" dirty="0"/>
              <a:t>Sau khi khỏi động ứng dụng thì sẽ vào giao diện đăng nhập và đăng ký như hình bên dưới:</a:t>
            </a:r>
          </a:p>
          <a:p>
            <a:pPr lvl="1"/>
            <a:r>
              <a:rPr lang="vi-VN" dirty="0"/>
              <a:t>Nếu là lần đầu sử dụng app thì ta tiền hành đăng ký tài khoản bên Tab “</a:t>
            </a:r>
            <a:r>
              <a:rPr lang="vi-VN" b="1" dirty="0"/>
              <a:t>Đăng Ký</a:t>
            </a:r>
            <a:r>
              <a:rPr lang="vi-VN" dirty="0"/>
              <a:t>” hoặc người dùng có thể bấm “</a:t>
            </a:r>
            <a:r>
              <a:rPr lang="vi-VN" b="1" dirty="0"/>
              <a:t>Tiếp tục với Facebook</a:t>
            </a:r>
            <a:r>
              <a:rPr lang="vi-VN" dirty="0"/>
              <a:t>” để liên kết với tài khoản Facebook và đăng nhập một cách nhanh chóng</a:t>
            </a:r>
            <a:endParaRPr lang="en-VN" dirty="0"/>
          </a:p>
          <a:p>
            <a:pPr lvl="8"/>
            <a:endParaRPr lang="en-VN" dirty="0"/>
          </a:p>
        </p:txBody>
      </p:sp>
      <p:sp>
        <p:nvSpPr>
          <p:cNvPr id="6" name="Content Placeholder 2">
            <a:extLst>
              <a:ext uri="{FF2B5EF4-FFF2-40B4-BE49-F238E27FC236}">
                <a16:creationId xmlns:a16="http://schemas.microsoft.com/office/drawing/2014/main" id="{83467928-5E32-E543-B6F5-7F73996222EA}"/>
              </a:ext>
            </a:extLst>
          </p:cNvPr>
          <p:cNvSpPr txBox="1">
            <a:spLocks/>
          </p:cNvSpPr>
          <p:nvPr/>
        </p:nvSpPr>
        <p:spPr>
          <a:xfrm>
            <a:off x="838200" y="102596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0" lvl="8" indent="0">
              <a:buNone/>
            </a:pPr>
            <a:endParaRPr lang="en-VN" dirty="0"/>
          </a:p>
        </p:txBody>
      </p:sp>
    </p:spTree>
    <p:extLst>
      <p:ext uri="{BB962C8B-B14F-4D97-AF65-F5344CB8AC3E}">
        <p14:creationId xmlns:p14="http://schemas.microsoft.com/office/powerpoint/2010/main" val="4986215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56DE42-90DE-B640-BC29-EA147294F77C}"/>
              </a:ext>
            </a:extLst>
          </p:cNvPr>
          <p:cNvSpPr>
            <a:spLocks noGrp="1"/>
          </p:cNvSpPr>
          <p:nvPr>
            <p:ph idx="1"/>
          </p:nvPr>
        </p:nvSpPr>
        <p:spPr>
          <a:xfrm>
            <a:off x="838200" y="209898"/>
            <a:ext cx="10515600" cy="483785"/>
          </a:xfrm>
        </p:spPr>
        <p:txBody>
          <a:bodyPr/>
          <a:lstStyle/>
          <a:p>
            <a:r>
              <a:rPr lang="en-VN" dirty="0"/>
              <a:t>Giao diện phần </a:t>
            </a:r>
            <a:r>
              <a:rPr lang="en-VN" b="1" dirty="0"/>
              <a:t>“Đăng nhập”</a:t>
            </a:r>
          </a:p>
          <a:p>
            <a:endParaRPr lang="en-VN" dirty="0"/>
          </a:p>
        </p:txBody>
      </p:sp>
      <p:sp>
        <p:nvSpPr>
          <p:cNvPr id="6" name="Content Placeholder 2">
            <a:extLst>
              <a:ext uri="{FF2B5EF4-FFF2-40B4-BE49-F238E27FC236}">
                <a16:creationId xmlns:a16="http://schemas.microsoft.com/office/drawing/2014/main" id="{6B544A12-F8C7-5346-B4D1-F9E62E15F03B}"/>
              </a:ext>
            </a:extLst>
          </p:cNvPr>
          <p:cNvSpPr txBox="1">
            <a:spLocks/>
          </p:cNvSpPr>
          <p:nvPr/>
        </p:nvSpPr>
        <p:spPr>
          <a:xfrm>
            <a:off x="838200" y="831221"/>
            <a:ext cx="10515600" cy="483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VN" dirty="0"/>
          </a:p>
        </p:txBody>
      </p:sp>
      <p:pic>
        <p:nvPicPr>
          <p:cNvPr id="3076" name="Picture 4" descr="Graphical user interface, text, application, chat or text message&#10;&#10;Description automatically generated">
            <a:extLst>
              <a:ext uri="{FF2B5EF4-FFF2-40B4-BE49-F238E27FC236}">
                <a16:creationId xmlns:a16="http://schemas.microsoft.com/office/drawing/2014/main" id="{846468F2-A50F-2B4E-B77B-5B0746F6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280" y="831221"/>
            <a:ext cx="2694339" cy="56856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raphical user interface, text, application&#10;&#10;Description automatically generated">
            <a:extLst>
              <a:ext uri="{FF2B5EF4-FFF2-40B4-BE49-F238E27FC236}">
                <a16:creationId xmlns:a16="http://schemas.microsoft.com/office/drawing/2014/main" id="{D3EAB50B-C2D4-BB42-AD35-091BAFFD6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075" y="831221"/>
            <a:ext cx="2841645" cy="600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2051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F5D4A5-4125-784C-9FDE-592619AC76A2}"/>
              </a:ext>
            </a:extLst>
          </p:cNvPr>
          <p:cNvSpPr>
            <a:spLocks noGrp="1"/>
          </p:cNvSpPr>
          <p:nvPr>
            <p:ph idx="1"/>
          </p:nvPr>
        </p:nvSpPr>
        <p:spPr>
          <a:xfrm>
            <a:off x="838200" y="140866"/>
            <a:ext cx="10515600" cy="491991"/>
          </a:xfrm>
        </p:spPr>
        <p:txBody>
          <a:bodyPr>
            <a:normAutofit/>
          </a:bodyPr>
          <a:lstStyle/>
          <a:p>
            <a:r>
              <a:rPr lang="en-US" dirty="0"/>
              <a:t>Sau </a:t>
            </a:r>
            <a:r>
              <a:rPr lang="en-US" dirty="0" err="1"/>
              <a:t>khi</a:t>
            </a:r>
            <a:r>
              <a:rPr lang="en-US" dirty="0"/>
              <a:t> </a:t>
            </a:r>
            <a:r>
              <a:rPr lang="en-US" dirty="0" err="1"/>
              <a:t>đăng</a:t>
            </a:r>
            <a:r>
              <a:rPr lang="en-US" dirty="0"/>
              <a:t> </a:t>
            </a:r>
            <a:r>
              <a:rPr lang="en-US" dirty="0" err="1"/>
              <a:t>nhập</a:t>
            </a:r>
            <a:r>
              <a:rPr lang="en-US" dirty="0"/>
              <a:t> </a:t>
            </a:r>
            <a:r>
              <a:rPr lang="en-US" dirty="0" err="1"/>
              <a:t>thành</a:t>
            </a:r>
            <a:r>
              <a:rPr lang="en-US" dirty="0"/>
              <a:t> </a:t>
            </a:r>
            <a:r>
              <a:rPr lang="en-US" dirty="0" err="1"/>
              <a:t>công</a:t>
            </a:r>
            <a:r>
              <a:rPr lang="en-US" dirty="0"/>
              <a:t> </a:t>
            </a:r>
            <a:r>
              <a:rPr lang="en-US" dirty="0" err="1"/>
              <a:t>sẽ</a:t>
            </a:r>
            <a:r>
              <a:rPr lang="en-US" dirty="0"/>
              <a:t> </a:t>
            </a:r>
            <a:r>
              <a:rPr lang="en-US" dirty="0" err="1"/>
              <a:t>vào</a:t>
            </a:r>
            <a:r>
              <a:rPr lang="en-US" dirty="0"/>
              <a:t> </a:t>
            </a:r>
            <a:r>
              <a:rPr lang="en-US" dirty="0" err="1"/>
              <a:t>giao</a:t>
            </a:r>
            <a:r>
              <a:rPr lang="en-US" dirty="0"/>
              <a:t> </a:t>
            </a:r>
            <a:r>
              <a:rPr lang="en-US" dirty="0" err="1"/>
              <a:t>diện</a:t>
            </a:r>
            <a:r>
              <a:rPr lang="en-US" dirty="0"/>
              <a:t> </a:t>
            </a:r>
            <a:r>
              <a:rPr lang="en-US" dirty="0" err="1"/>
              <a:t>màn</a:t>
            </a:r>
            <a:r>
              <a:rPr lang="en-US" dirty="0"/>
              <a:t> </a:t>
            </a:r>
            <a:r>
              <a:rPr lang="en-US" dirty="0" err="1"/>
              <a:t>hình</a:t>
            </a:r>
            <a:r>
              <a:rPr lang="en-US" dirty="0"/>
              <a:t> </a:t>
            </a:r>
            <a:r>
              <a:rPr lang="en-US" dirty="0" err="1"/>
              <a:t>trang</a:t>
            </a:r>
            <a:r>
              <a:rPr lang="en-US" dirty="0"/>
              <a:t> </a:t>
            </a:r>
            <a:r>
              <a:rPr lang="en-US" dirty="0" err="1"/>
              <a:t>chủ</a:t>
            </a:r>
            <a:r>
              <a:rPr lang="en-US" dirty="0"/>
              <a:t>:</a:t>
            </a:r>
            <a:endParaRPr lang="en-VN" dirty="0"/>
          </a:p>
          <a:p>
            <a:endParaRPr lang="en-VN" dirty="0"/>
          </a:p>
          <a:p>
            <a:endParaRPr lang="en-VN" dirty="0"/>
          </a:p>
          <a:p>
            <a:endParaRPr lang="en-VN" dirty="0"/>
          </a:p>
          <a:p>
            <a:endParaRPr lang="en-VN" dirty="0"/>
          </a:p>
          <a:p>
            <a:endParaRPr lang="en-VN" dirty="0"/>
          </a:p>
        </p:txBody>
      </p:sp>
      <p:sp>
        <p:nvSpPr>
          <p:cNvPr id="7" name="Content Placeholder 2">
            <a:extLst>
              <a:ext uri="{FF2B5EF4-FFF2-40B4-BE49-F238E27FC236}">
                <a16:creationId xmlns:a16="http://schemas.microsoft.com/office/drawing/2014/main" id="{0E39A5DE-F151-1A4A-ABE4-42E99BF9B243}"/>
              </a:ext>
            </a:extLst>
          </p:cNvPr>
          <p:cNvSpPr txBox="1">
            <a:spLocks/>
          </p:cNvSpPr>
          <p:nvPr/>
        </p:nvSpPr>
        <p:spPr>
          <a:xfrm>
            <a:off x="838200" y="1313362"/>
            <a:ext cx="10515600" cy="491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VN" dirty="0"/>
          </a:p>
          <a:p>
            <a:endParaRPr lang="en-VN" dirty="0"/>
          </a:p>
          <a:p>
            <a:endParaRPr lang="en-VN" dirty="0"/>
          </a:p>
          <a:p>
            <a:endParaRPr lang="en-VN" dirty="0"/>
          </a:p>
          <a:p>
            <a:endParaRPr lang="en-VN" dirty="0"/>
          </a:p>
        </p:txBody>
      </p:sp>
      <p:pic>
        <p:nvPicPr>
          <p:cNvPr id="4102" name="Picture 6" descr="Graphical user interface, website&#10;&#10;Description automatically generated">
            <a:extLst>
              <a:ext uri="{FF2B5EF4-FFF2-40B4-BE49-F238E27FC236}">
                <a16:creationId xmlns:a16="http://schemas.microsoft.com/office/drawing/2014/main" id="{0A5B3535-1818-8E4E-8BEB-EED48AB0E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394" y="667194"/>
            <a:ext cx="2786186" cy="587711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A screenshot of a cell phone&#10;&#10;Description automatically generated with medium confidence">
            <a:extLst>
              <a:ext uri="{FF2B5EF4-FFF2-40B4-BE49-F238E27FC236}">
                <a16:creationId xmlns:a16="http://schemas.microsoft.com/office/drawing/2014/main" id="{4A5FAF8A-06D7-E944-A679-C4EB13B01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08" y="541717"/>
            <a:ext cx="2841503" cy="60025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09A8382-A6FE-BC4F-AA91-602B3007205D}"/>
              </a:ext>
            </a:extLst>
          </p:cNvPr>
          <p:cNvSpPr/>
          <p:nvPr/>
        </p:nvSpPr>
        <p:spPr>
          <a:xfrm>
            <a:off x="5159649" y="3138551"/>
            <a:ext cx="2355359" cy="1200329"/>
          </a:xfrm>
          <a:prstGeom prst="rect">
            <a:avLst/>
          </a:prstGeom>
        </p:spPr>
        <p:txBody>
          <a:bodyPr wrap="square">
            <a:spAutoFit/>
          </a:bodyPr>
          <a:lstStyle/>
          <a:p>
            <a:r>
              <a:rPr lang="en-VN" dirty="0"/>
              <a:t>+ Phần trang chủ có những danh mục nổi bật</a:t>
            </a:r>
          </a:p>
          <a:p>
            <a:r>
              <a:rPr lang="en-VN" dirty="0"/>
              <a:t>+Sản phẩm mới</a:t>
            </a:r>
          </a:p>
        </p:txBody>
      </p:sp>
      <p:cxnSp>
        <p:nvCxnSpPr>
          <p:cNvPr id="18" name="Straight Arrow Connector 17">
            <a:extLst>
              <a:ext uri="{FF2B5EF4-FFF2-40B4-BE49-F238E27FC236}">
                <a16:creationId xmlns:a16="http://schemas.microsoft.com/office/drawing/2014/main" id="{CC5B9A1A-758D-9F45-BF5B-29EAF974FDB2}"/>
              </a:ext>
            </a:extLst>
          </p:cNvPr>
          <p:cNvCxnSpPr>
            <a:cxnSpLocks/>
          </p:cNvCxnSpPr>
          <p:nvPr/>
        </p:nvCxnSpPr>
        <p:spPr>
          <a:xfrm flipH="1">
            <a:off x="6517719" y="2119464"/>
            <a:ext cx="945931" cy="88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D9F3006-6976-CB45-9C38-1330C6411386}"/>
              </a:ext>
            </a:extLst>
          </p:cNvPr>
          <p:cNvCxnSpPr>
            <a:cxnSpLocks/>
          </p:cNvCxnSpPr>
          <p:nvPr/>
        </p:nvCxnSpPr>
        <p:spPr>
          <a:xfrm>
            <a:off x="4865580" y="2119464"/>
            <a:ext cx="1021013" cy="88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6314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picture containing logo&#10;&#10;Description automatically generated">
            <a:extLst>
              <a:ext uri="{FF2B5EF4-FFF2-40B4-BE49-F238E27FC236}">
                <a16:creationId xmlns:a16="http://schemas.microsoft.com/office/drawing/2014/main" id="{C0DD7126-6990-9648-9B9F-26ADACA1F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742" y="304800"/>
            <a:ext cx="2955482" cy="6248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aphical user interface, text, application&#10;&#10;Description automatically generated">
            <a:extLst>
              <a:ext uri="{FF2B5EF4-FFF2-40B4-BE49-F238E27FC236}">
                <a16:creationId xmlns:a16="http://schemas.microsoft.com/office/drawing/2014/main" id="{554CB181-B59D-5C45-B3F3-1C7620971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04800"/>
            <a:ext cx="2917781" cy="61432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134880-123E-9349-8BB6-47D4CF7351CB}"/>
              </a:ext>
            </a:extLst>
          </p:cNvPr>
          <p:cNvSpPr/>
          <p:nvPr/>
        </p:nvSpPr>
        <p:spPr>
          <a:xfrm>
            <a:off x="5980423" y="3244334"/>
            <a:ext cx="231154" cy="369332"/>
          </a:xfrm>
          <a:prstGeom prst="rect">
            <a:avLst/>
          </a:prstGeom>
        </p:spPr>
        <p:txBody>
          <a:bodyPr wrap="none">
            <a:spAutoFit/>
          </a:bodyPr>
          <a:lstStyle/>
          <a:p>
            <a:r>
              <a:rPr lang="en-VN" dirty="0"/>
              <a:t> </a:t>
            </a:r>
          </a:p>
        </p:txBody>
      </p:sp>
      <p:cxnSp>
        <p:nvCxnSpPr>
          <p:cNvPr id="12" name="Straight Arrow Connector 11">
            <a:extLst>
              <a:ext uri="{FF2B5EF4-FFF2-40B4-BE49-F238E27FC236}">
                <a16:creationId xmlns:a16="http://schemas.microsoft.com/office/drawing/2014/main" id="{748607F4-2BFD-AC41-8C7C-3D19661D2591}"/>
              </a:ext>
            </a:extLst>
          </p:cNvPr>
          <p:cNvCxnSpPr/>
          <p:nvPr/>
        </p:nvCxnSpPr>
        <p:spPr>
          <a:xfrm flipV="1">
            <a:off x="9013781" y="1219200"/>
            <a:ext cx="851338" cy="777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01AF1B5-FEE0-D443-A071-0AB83FF5B643}"/>
              </a:ext>
            </a:extLst>
          </p:cNvPr>
          <p:cNvSpPr/>
          <p:nvPr/>
        </p:nvSpPr>
        <p:spPr>
          <a:xfrm>
            <a:off x="9865119" y="110358"/>
            <a:ext cx="2211267" cy="27221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VN" dirty="0"/>
              <a:t>+ Thông tin tài khoản đang được đăng nhập.</a:t>
            </a:r>
          </a:p>
          <a:p>
            <a:endParaRPr lang="en-VN" dirty="0"/>
          </a:p>
          <a:p>
            <a:r>
              <a:rPr lang="en-VN" dirty="0"/>
              <a:t>+ Bấm vào phần chỉnh sửa thông tin người dùng</a:t>
            </a:r>
          </a:p>
        </p:txBody>
      </p:sp>
    </p:spTree>
    <p:extLst>
      <p:ext uri="{BB962C8B-B14F-4D97-AF65-F5344CB8AC3E}">
        <p14:creationId xmlns:p14="http://schemas.microsoft.com/office/powerpoint/2010/main" val="18008040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C1732-78DD-6A42-84A6-B98EB38620E0}"/>
              </a:ext>
            </a:extLst>
          </p:cNvPr>
          <p:cNvSpPr>
            <a:spLocks noGrp="1"/>
          </p:cNvSpPr>
          <p:nvPr>
            <p:ph idx="1"/>
          </p:nvPr>
        </p:nvSpPr>
        <p:spPr>
          <a:xfrm>
            <a:off x="911772" y="141739"/>
            <a:ext cx="10515600" cy="504497"/>
          </a:xfrm>
        </p:spPr>
        <p:txBody>
          <a:bodyPr>
            <a:normAutofit/>
          </a:bodyPr>
          <a:lstStyle/>
          <a:p>
            <a:r>
              <a:rPr lang="vi-VN" dirty="0"/>
              <a:t>Màn hình “</a:t>
            </a:r>
            <a:r>
              <a:rPr lang="vi-VN" b="1" dirty="0"/>
              <a:t>Thông Tin Tài Khoản</a:t>
            </a:r>
            <a:r>
              <a:rPr lang="vi-VN" dirty="0"/>
              <a:t>”:</a:t>
            </a:r>
            <a:endParaRPr lang="en-VN" dirty="0"/>
          </a:p>
        </p:txBody>
      </p:sp>
      <p:pic>
        <p:nvPicPr>
          <p:cNvPr id="6146" name="Picture 2" descr="Text&#10;&#10;Description automatically generated with low confidence">
            <a:extLst>
              <a:ext uri="{FF2B5EF4-FFF2-40B4-BE49-F238E27FC236}">
                <a16:creationId xmlns:a16="http://schemas.microsoft.com/office/drawing/2014/main" id="{013163D5-090A-B745-8BA8-8321826BC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541" y="646236"/>
            <a:ext cx="2768680" cy="584875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raphical user interface, text, application&#10;&#10;Description automatically generated">
            <a:extLst>
              <a:ext uri="{FF2B5EF4-FFF2-40B4-BE49-F238E27FC236}">
                <a16:creationId xmlns:a16="http://schemas.microsoft.com/office/drawing/2014/main" id="{572E0752-F547-8A49-8511-01C8CA0C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4937" y="646236"/>
            <a:ext cx="2873426" cy="607002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AB49854-3C4E-1A40-A486-7462BC10DE66}"/>
              </a:ext>
            </a:extLst>
          </p:cNvPr>
          <p:cNvCxnSpPr>
            <a:cxnSpLocks/>
          </p:cNvCxnSpPr>
          <p:nvPr/>
        </p:nvCxnSpPr>
        <p:spPr>
          <a:xfrm>
            <a:off x="4325221" y="2119464"/>
            <a:ext cx="1243241" cy="79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C5C130-EC77-D848-BA4A-E6AD949506F1}"/>
              </a:ext>
            </a:extLst>
          </p:cNvPr>
          <p:cNvCxnSpPr>
            <a:cxnSpLocks/>
          </p:cNvCxnSpPr>
          <p:nvPr/>
        </p:nvCxnSpPr>
        <p:spPr>
          <a:xfrm flipH="1">
            <a:off x="6538589" y="2119464"/>
            <a:ext cx="1156348" cy="79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216B16F-2910-F046-8213-A0A7822E026A}"/>
              </a:ext>
            </a:extLst>
          </p:cNvPr>
          <p:cNvSpPr/>
          <p:nvPr/>
        </p:nvSpPr>
        <p:spPr>
          <a:xfrm>
            <a:off x="4732859" y="3099612"/>
            <a:ext cx="2873426" cy="2585323"/>
          </a:xfrm>
          <a:prstGeom prst="rect">
            <a:avLst/>
          </a:prstGeom>
        </p:spPr>
        <p:txBody>
          <a:bodyPr wrap="square">
            <a:spAutoFit/>
          </a:bodyPr>
          <a:lstStyle/>
          <a:p>
            <a:r>
              <a:rPr lang="en-VN" dirty="0"/>
              <a:t>+ </a:t>
            </a:r>
            <a:r>
              <a:rPr lang="vi-VN" dirty="0"/>
              <a:t>Hiển thị các thông tin của tài khoản đang được đăng nhập vào hệ thống bao gồm họ tên, email, địa chỉ, avatar</a:t>
            </a:r>
          </a:p>
          <a:p>
            <a:endParaRPr lang="vi-VN" dirty="0"/>
          </a:p>
          <a:p>
            <a:r>
              <a:rPr lang="en-VN" dirty="0"/>
              <a:t>+ </a:t>
            </a:r>
            <a:r>
              <a:rPr lang="vi-VN" dirty="0"/>
              <a:t>Tại đây người dùng có thể tự do sửa đổi thông tin của mình</a:t>
            </a:r>
            <a:endParaRPr lang="en-VN" dirty="0"/>
          </a:p>
        </p:txBody>
      </p:sp>
    </p:spTree>
    <p:extLst>
      <p:ext uri="{BB962C8B-B14F-4D97-AF65-F5344CB8AC3E}">
        <p14:creationId xmlns:p14="http://schemas.microsoft.com/office/powerpoint/2010/main" val="86084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0B8D42-DC78-964A-AFBA-B3B1D9851C1C}"/>
              </a:ext>
            </a:extLst>
          </p:cNvPr>
          <p:cNvSpPr>
            <a:spLocks noGrp="1"/>
          </p:cNvSpPr>
          <p:nvPr>
            <p:ph idx="1"/>
          </p:nvPr>
        </p:nvSpPr>
        <p:spPr>
          <a:xfrm>
            <a:off x="838200" y="302899"/>
            <a:ext cx="10515600" cy="1200080"/>
          </a:xfrm>
        </p:spPr>
        <p:txBody>
          <a:bodyPr>
            <a:normAutofit fontScale="85000" lnSpcReduction="10000"/>
          </a:bodyPr>
          <a:lstStyle/>
          <a:p>
            <a:r>
              <a:rPr lang="vi-VN" dirty="0"/>
              <a:t>Tương tự có các giao diện như </a:t>
            </a:r>
            <a:r>
              <a:rPr lang="vi-VN" b="1" dirty="0"/>
              <a:t>Điện Thoại, Macbook, Tablet, Đồng Hồ</a:t>
            </a:r>
            <a:r>
              <a:rPr lang="vi-VN" dirty="0"/>
              <a:t>..., bên cạnh đó người dùng có thể sắp xếp tăng giảm theo giá của các sản phẩm</a:t>
            </a:r>
            <a:br>
              <a:rPr lang="vi-VN" dirty="0"/>
            </a:br>
            <a:endParaRPr lang="en-VN" dirty="0"/>
          </a:p>
        </p:txBody>
      </p:sp>
      <p:pic>
        <p:nvPicPr>
          <p:cNvPr id="7170" name="Picture 2" descr="Graphical user interface, text&#10;&#10;Description automatically generated">
            <a:extLst>
              <a:ext uri="{FF2B5EF4-FFF2-40B4-BE49-F238E27FC236}">
                <a16:creationId xmlns:a16="http://schemas.microsoft.com/office/drawing/2014/main" id="{20414659-8347-0C43-9A4E-27F2EFD89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123" y="1000384"/>
            <a:ext cx="2523904" cy="533597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raphical user interface, text&#10;&#10;Description automatically generated">
            <a:extLst>
              <a:ext uri="{FF2B5EF4-FFF2-40B4-BE49-F238E27FC236}">
                <a16:creationId xmlns:a16="http://schemas.microsoft.com/office/drawing/2014/main" id="{718B5B69-BA11-5A42-9E38-A4544891A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366" y="1000384"/>
            <a:ext cx="2523904" cy="533597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Graphical user interface, text&#10;&#10;Description automatically generated">
            <a:extLst>
              <a:ext uri="{FF2B5EF4-FFF2-40B4-BE49-F238E27FC236}">
                <a16:creationId xmlns:a16="http://schemas.microsoft.com/office/drawing/2014/main" id="{AFC38BAB-D213-4F49-B07E-8B04A49FC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609" y="1000384"/>
            <a:ext cx="2527175" cy="533597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Graphical user interface&#10;&#10;Description automatically generated">
            <a:extLst>
              <a:ext uri="{FF2B5EF4-FFF2-40B4-BE49-F238E27FC236}">
                <a16:creationId xmlns:a16="http://schemas.microsoft.com/office/drawing/2014/main" id="{38F5F105-184A-BF4F-B7B9-BEC37E543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5407" y="1000384"/>
            <a:ext cx="2530880" cy="533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2459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FunkyShapesDarkVTI">
  <a:themeElements>
    <a:clrScheme name="AnalogousFromLightSeedRightStep">
      <a:dk1>
        <a:srgbClr val="000000"/>
      </a:dk1>
      <a:lt1>
        <a:srgbClr val="FFFFFF"/>
      </a:lt1>
      <a:dk2>
        <a:srgbClr val="3B3521"/>
      </a:dk2>
      <a:lt2>
        <a:srgbClr val="E2E6E8"/>
      </a:lt2>
      <a:accent1>
        <a:srgbClr val="CB9778"/>
      </a:accent1>
      <a:accent2>
        <a:srgbClr val="B1A163"/>
      </a:accent2>
      <a:accent3>
        <a:srgbClr val="9BA76D"/>
      </a:accent3>
      <a:accent4>
        <a:srgbClr val="80B062"/>
      </a:accent4>
      <a:accent5>
        <a:srgbClr val="6CB16F"/>
      </a:accent5>
      <a:accent6>
        <a:srgbClr val="63B187"/>
      </a:accent6>
      <a:hlink>
        <a:srgbClr val="5A87A1"/>
      </a:hlink>
      <a:folHlink>
        <a:srgbClr val="7F7F7F"/>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docProps/app.xml><?xml version="1.0" encoding="utf-8"?>
<Properties xmlns="http://schemas.openxmlformats.org/officeDocument/2006/extended-properties" xmlns:vt="http://schemas.openxmlformats.org/officeDocument/2006/docPropsVTypes">
  <TotalTime>209</TotalTime>
  <Words>941</Words>
  <Application>Microsoft Macintosh PowerPoint</Application>
  <PresentationFormat>Widescreen</PresentationFormat>
  <Paragraphs>73</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Source Sans Pro</vt:lpstr>
      <vt:lpstr>Times New Roman</vt:lpstr>
      <vt:lpstr>FunkyShapesDarkVTI</vt:lpstr>
      <vt:lpstr>Báo cáo đồ án MônPhát triển ứng dụng di động</vt:lpstr>
      <vt:lpstr>1/ Mục đích của đề tài</vt:lpstr>
      <vt:lpstr>Quan hệ giữa các bảng dữ liệu</vt:lpstr>
      <vt:lpstr>2/ Cài đặt phần mềm và cách sử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Nhận xét về phần mềm</vt:lpstr>
      <vt:lpstr>CẢM ƠN THẦY VÀ CÁC BẠN ĐÃ LẮNG NGHE BÁO CÁO CỦA NHÓM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Môn Công nGhệ Phần Mềm</dc:title>
  <dc:creator>HUYNH ANH DU</dc:creator>
  <cp:lastModifiedBy>HUYNH ANH DU</cp:lastModifiedBy>
  <cp:revision>11</cp:revision>
  <dcterms:created xsi:type="dcterms:W3CDTF">2021-05-23T01:21:35Z</dcterms:created>
  <dcterms:modified xsi:type="dcterms:W3CDTF">2021-08-28T17:10:17Z</dcterms:modified>
</cp:coreProperties>
</file>